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ukta Mahee Bold" charset="1" panose="020B0000000000000000"/>
      <p:regular r:id="rId28"/>
    </p:embeddedFont>
    <p:embeddedFont>
      <p:font typeface="Mukta Mahee" charset="1" panose="020B0000000000000000"/>
      <p:regular r:id="rId29"/>
    </p:embeddedFont>
    <p:embeddedFont>
      <p:font typeface="Open Sans" charset="1" panose="020B0606030504020204"/>
      <p:regular r:id="rId30"/>
    </p:embeddedFont>
    <p:embeddedFont>
      <p:font typeface="Open Sans Bold" charset="1" panose="020B08060305040202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notesSlides/notesSlide2.xml" Type="http://schemas.openxmlformats.org/officeDocument/2006/relationships/notesSlide"/><Relationship Id="rId35" Target="notesSlides/notesSlide3.xml" Type="http://schemas.openxmlformats.org/officeDocument/2006/relationships/notesSlide"/><Relationship Id="rId36" Target="fonts/font36.fntdata" Type="http://schemas.openxmlformats.org/officeDocument/2006/relationships/font"/><Relationship Id="rId37" Target="notesSlides/notesSlide4.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tutoré "Kronologic" vise à concevoir une intelligence artificielle (IA) capable d’accompagner ou de remplacer un joueur dans un jeu de déduction complexe. Le jeu de plateau Kronologic, créé par Fabien Gridel et Yoann Levet et édité par SuperMeeple en 2024, plonge les joueurs dans une enquête criminelle où ils doivent reconstituer les événements autour d'un meurtre en collectant des indices et en déduisant l’identité du coupable. Pour ce faire, le joueur doit analyser les lieux, les moments clés et les déplacements des personnages, tout en respectant des règles strictes de déduction.</a:t>
            </a:r>
          </a:p>
          <a:p>
            <a:r>
              <a:rPr lang="en-US"/>
              <a:t>Les objectifs de ce projet sont :</a:t>
            </a:r>
          </a:p>
          <a:p>
            <a:r>
              <a:rPr lang="en-US"/>
              <a:t>Assimiler les mécanismes et règles du jeu et les intégrer dans une interface intuitive et accessible ;</a:t>
            </a:r>
          </a:p>
          <a:p>
            <a:r>
              <a:rPr lang="en-US"/>
              <a:t>Développer une IA capable d’assister le joueur en réalisant des déductions logiques à partir des indices, et garantir que ses raisonnements sont corrects ;</a:t>
            </a:r>
          </a:p>
          <a:p>
            <a:r>
              <a:rPr lang="en-US"/>
              <a:t>Concevoir une IA autonome qui puisse analyser les indices de manière optimale et identifier rapidement le coupable ;</a:t>
            </a:r>
          </a:p>
          <a:p>
            <a:r>
              <a:rPr lang="en-US"/>
              <a:t>Élaborer un générateur de scénarios permettant de créer de nouvelles enquêtes avec des indices variés, en s’assurant que chaque problème proposé offre une solution unique, accessible et exigeant une combinaison astucieuse d’informations pour être résolu.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Question : </a:t>
            </a:r>
          </a:p>
          <a:p>
            <a:r>
              <a:rPr lang="en-US"/>
              <a:t>un lieu un temps </a:t>
            </a:r>
          </a:p>
          <a:p>
            <a:r>
              <a:rPr lang="en-US"/>
              <a:t>public : nombre de personnage au temps donné sur le lieu donné</a:t>
            </a:r>
          </a:p>
          <a:p>
            <a:r>
              <a:rPr lang="en-US"/>
              <a:t>privé : identité d'un personnage</a:t>
            </a:r>
          </a:p>
          <a:p>
            <a:r>
              <a:rPr lang="en-US"/>
              <a:t/>
            </a:r>
          </a:p>
          <a:p>
            <a:r>
              <a:rPr lang="en-US"/>
              <a:t>un lieu un personnage </a:t>
            </a:r>
          </a:p>
          <a:p>
            <a:r>
              <a:rPr lang="en-US"/>
              <a:t>public : nombre de passage d'un personnage dans le lieu</a:t>
            </a:r>
          </a:p>
          <a:p>
            <a:r>
              <a:rPr lang="en-US"/>
              <a:t>privé : temps d'un passage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a appris à conduire un projet informatique de r&amp;d du début jusqu'à la fin. Nous avons appris qu'est ce qu'un domaine et leur réduction, la propagation de contrainte et les contraintes. Et finalement, nous avons appris à concevoir une IA répondant un objectif particulier.</a:t>
            </a:r>
          </a:p>
          <a:p>
            <a:r>
              <a:rPr lang="en-US"/>
              <a:t/>
            </a:r>
          </a:p>
          <a:p>
            <a:r>
              <a:rPr lang="en-US"/>
              <a:t>Une contrainte est une règle ou une relation entre plusieurs variables qui doivent être satisfaites simultanément. Par exemple dans Kronologic : Les salles adjacentes doivent être respectées lors des déplacements.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VAGjgh2Fox8.mp4" Type="http://schemas.openxmlformats.org/officeDocument/2006/relationships/video"/><Relationship Id="rId4" Target="../media/VAGjgh2Fox8.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grpSp>
        <p:nvGrpSpPr>
          <p:cNvPr name="Group 2" id="2"/>
          <p:cNvGrpSpPr/>
          <p:nvPr/>
        </p:nvGrpSpPr>
        <p:grpSpPr>
          <a:xfrm rot="-3910131">
            <a:off x="6268828" y="1947228"/>
            <a:ext cx="23300020" cy="7015990"/>
            <a:chOff x="0" y="0"/>
            <a:chExt cx="7881735" cy="2373310"/>
          </a:xfrm>
        </p:grpSpPr>
        <p:sp>
          <p:nvSpPr>
            <p:cNvPr name="Freeform 3" id="3"/>
            <p:cNvSpPr/>
            <p:nvPr/>
          </p:nvSpPr>
          <p:spPr>
            <a:xfrm flipH="false" flipV="false" rot="0">
              <a:off x="0" y="0"/>
              <a:ext cx="7881735" cy="2373310"/>
            </a:xfrm>
            <a:custGeom>
              <a:avLst/>
              <a:gdLst/>
              <a:ahLst/>
              <a:cxnLst/>
              <a:rect r="r" b="b" t="t" l="l"/>
              <a:pathLst>
                <a:path h="2373310" w="7881735">
                  <a:moveTo>
                    <a:pt x="0" y="0"/>
                  </a:moveTo>
                  <a:lnTo>
                    <a:pt x="7881735" y="0"/>
                  </a:lnTo>
                  <a:lnTo>
                    <a:pt x="7881735" y="2373310"/>
                  </a:lnTo>
                  <a:lnTo>
                    <a:pt x="0" y="2373310"/>
                  </a:lnTo>
                  <a:close/>
                </a:path>
              </a:pathLst>
            </a:custGeom>
            <a:solidFill>
              <a:srgbClr val="FFFFFF"/>
            </a:solidFill>
          </p:spPr>
        </p:sp>
      </p:grpSp>
      <p:grpSp>
        <p:nvGrpSpPr>
          <p:cNvPr name="Group 4" id="4"/>
          <p:cNvGrpSpPr/>
          <p:nvPr/>
        </p:nvGrpSpPr>
        <p:grpSpPr>
          <a:xfrm rot="-3910131">
            <a:off x="111478" y="3762630"/>
            <a:ext cx="23300020" cy="3958269"/>
            <a:chOff x="0" y="0"/>
            <a:chExt cx="7881735" cy="1338970"/>
          </a:xfrm>
        </p:grpSpPr>
        <p:sp>
          <p:nvSpPr>
            <p:cNvPr name="Freeform 5" id="5"/>
            <p:cNvSpPr/>
            <p:nvPr/>
          </p:nvSpPr>
          <p:spPr>
            <a:xfrm flipH="false" flipV="false" rot="0">
              <a:off x="0" y="0"/>
              <a:ext cx="7881735" cy="1338970"/>
            </a:xfrm>
            <a:custGeom>
              <a:avLst/>
              <a:gdLst/>
              <a:ahLst/>
              <a:cxnLst/>
              <a:rect r="r" b="b" t="t" l="l"/>
              <a:pathLst>
                <a:path h="1338970" w="7881735">
                  <a:moveTo>
                    <a:pt x="0" y="0"/>
                  </a:moveTo>
                  <a:lnTo>
                    <a:pt x="7881735" y="0"/>
                  </a:lnTo>
                  <a:lnTo>
                    <a:pt x="7881735" y="1338970"/>
                  </a:lnTo>
                  <a:lnTo>
                    <a:pt x="0" y="1338970"/>
                  </a:lnTo>
                  <a:close/>
                </a:path>
              </a:pathLst>
            </a:custGeom>
            <a:solidFill>
              <a:srgbClr val="DC850D"/>
            </a:solidFill>
          </p:spPr>
        </p:sp>
      </p:grpSp>
      <p:sp>
        <p:nvSpPr>
          <p:cNvPr name="Freeform 6" id="6"/>
          <p:cNvSpPr/>
          <p:nvPr/>
        </p:nvSpPr>
        <p:spPr>
          <a:xfrm flipH="false" flipV="false" rot="0">
            <a:off x="8748795" y="0"/>
            <a:ext cx="6971044" cy="10287000"/>
          </a:xfrm>
          <a:custGeom>
            <a:avLst/>
            <a:gdLst/>
            <a:ahLst/>
            <a:cxnLst/>
            <a:rect r="r" b="b" t="t" l="l"/>
            <a:pathLst>
              <a:path h="10287000" w="6971044">
                <a:moveTo>
                  <a:pt x="0" y="0"/>
                </a:moveTo>
                <a:lnTo>
                  <a:pt x="6971044" y="0"/>
                </a:lnTo>
                <a:lnTo>
                  <a:pt x="6971044" y="10287000"/>
                </a:lnTo>
                <a:lnTo>
                  <a:pt x="0" y="10287000"/>
                </a:lnTo>
                <a:lnTo>
                  <a:pt x="0" y="0"/>
                </a:lnTo>
                <a:close/>
              </a:path>
            </a:pathLst>
          </a:custGeom>
          <a:blipFill>
            <a:blip r:embed="rId2"/>
            <a:stretch>
              <a:fillRect l="0" t="0" r="0" b="0"/>
            </a:stretch>
          </a:blipFill>
        </p:spPr>
      </p:sp>
      <p:sp>
        <p:nvSpPr>
          <p:cNvPr name="Freeform 7" id="7"/>
          <p:cNvSpPr/>
          <p:nvPr/>
        </p:nvSpPr>
        <p:spPr>
          <a:xfrm flipH="false" flipV="false" rot="0">
            <a:off x="3049330" y="6172200"/>
            <a:ext cx="3202063" cy="4114800"/>
          </a:xfrm>
          <a:custGeom>
            <a:avLst/>
            <a:gdLst/>
            <a:ahLst/>
            <a:cxnLst/>
            <a:rect r="r" b="b" t="t" l="l"/>
            <a:pathLst>
              <a:path h="4114800" w="3202063">
                <a:moveTo>
                  <a:pt x="0" y="0"/>
                </a:moveTo>
                <a:lnTo>
                  <a:pt x="3202063" y="0"/>
                </a:lnTo>
                <a:lnTo>
                  <a:pt x="320206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748795" y="6668"/>
            <a:ext cx="6971044" cy="10280332"/>
          </a:xfrm>
          <a:custGeom>
            <a:avLst/>
            <a:gdLst/>
            <a:ahLst/>
            <a:cxnLst/>
            <a:rect r="r" b="b" t="t" l="l"/>
            <a:pathLst>
              <a:path h="10280332" w="6971044">
                <a:moveTo>
                  <a:pt x="0" y="0"/>
                </a:moveTo>
                <a:lnTo>
                  <a:pt x="6971044" y="0"/>
                </a:lnTo>
                <a:lnTo>
                  <a:pt x="6971044" y="10280332"/>
                </a:lnTo>
                <a:lnTo>
                  <a:pt x="0" y="10280332"/>
                </a:lnTo>
                <a:lnTo>
                  <a:pt x="0" y="0"/>
                </a:lnTo>
                <a:close/>
              </a:path>
            </a:pathLst>
          </a:custGeom>
          <a:blipFill>
            <a:blip r:embed="rId5"/>
            <a:stretch>
              <a:fillRect l="0" t="0" r="0" b="0"/>
            </a:stretch>
          </a:blipFill>
        </p:spPr>
      </p:sp>
      <p:sp>
        <p:nvSpPr>
          <p:cNvPr name="Freeform 9" id="9"/>
          <p:cNvSpPr/>
          <p:nvPr/>
        </p:nvSpPr>
        <p:spPr>
          <a:xfrm flipH="false" flipV="false" rot="0">
            <a:off x="12894944" y="6668"/>
            <a:ext cx="4108444" cy="4108444"/>
          </a:xfrm>
          <a:custGeom>
            <a:avLst/>
            <a:gdLst/>
            <a:ahLst/>
            <a:cxnLst/>
            <a:rect r="r" b="b" t="t" l="l"/>
            <a:pathLst>
              <a:path h="4108444" w="4108444">
                <a:moveTo>
                  <a:pt x="0" y="0"/>
                </a:moveTo>
                <a:lnTo>
                  <a:pt x="4108444" y="0"/>
                </a:lnTo>
                <a:lnTo>
                  <a:pt x="4108444" y="4108445"/>
                </a:lnTo>
                <a:lnTo>
                  <a:pt x="0" y="4108445"/>
                </a:lnTo>
                <a:lnTo>
                  <a:pt x="0" y="0"/>
                </a:lnTo>
                <a:close/>
              </a:path>
            </a:pathLst>
          </a:custGeom>
          <a:blipFill>
            <a:blip r:embed="rId6"/>
            <a:stretch>
              <a:fillRect l="0" t="0" r="0" b="0"/>
            </a:stretch>
          </a:blipFill>
        </p:spPr>
      </p:sp>
      <p:grpSp>
        <p:nvGrpSpPr>
          <p:cNvPr name="Group 10" id="10"/>
          <p:cNvGrpSpPr/>
          <p:nvPr/>
        </p:nvGrpSpPr>
        <p:grpSpPr>
          <a:xfrm rot="0">
            <a:off x="484684" y="773712"/>
            <a:ext cx="10579100" cy="4058921"/>
            <a:chOff x="0" y="0"/>
            <a:chExt cx="14105467" cy="5411895"/>
          </a:xfrm>
        </p:grpSpPr>
        <p:sp>
          <p:nvSpPr>
            <p:cNvPr name="TextBox 11" id="11"/>
            <p:cNvSpPr txBox="true"/>
            <p:nvPr/>
          </p:nvSpPr>
          <p:spPr>
            <a:xfrm rot="0">
              <a:off x="0" y="-76200"/>
              <a:ext cx="14105467" cy="2712720"/>
            </a:xfrm>
            <a:prstGeom prst="rect">
              <a:avLst/>
            </a:prstGeom>
          </p:spPr>
          <p:txBody>
            <a:bodyPr anchor="t" rtlCol="false" tIns="0" lIns="0" bIns="0" rIns="0">
              <a:spAutoFit/>
            </a:bodyPr>
            <a:lstStyle/>
            <a:p>
              <a:pPr algn="l">
                <a:lnSpc>
                  <a:spcPts val="16380"/>
                </a:lnSpc>
              </a:pPr>
              <a:r>
                <a:rPr lang="en-US" sz="13000" spc="-650" b="true">
                  <a:solidFill>
                    <a:srgbClr val="F8B852"/>
                  </a:solidFill>
                  <a:latin typeface="Mukta Mahee Bold"/>
                  <a:ea typeface="Mukta Mahee Bold"/>
                  <a:cs typeface="Mukta Mahee Bold"/>
                  <a:sym typeface="Mukta Mahee Bold"/>
                </a:rPr>
                <a:t>Kronologic</a:t>
              </a:r>
            </a:p>
          </p:txBody>
        </p:sp>
        <p:sp>
          <p:nvSpPr>
            <p:cNvPr name="TextBox 12" id="12"/>
            <p:cNvSpPr txBox="true"/>
            <p:nvPr/>
          </p:nvSpPr>
          <p:spPr>
            <a:xfrm rot="0">
              <a:off x="0" y="2914440"/>
              <a:ext cx="14105467" cy="2497455"/>
            </a:xfrm>
            <a:prstGeom prst="rect">
              <a:avLst/>
            </a:prstGeom>
          </p:spPr>
          <p:txBody>
            <a:bodyPr anchor="t" rtlCol="false" tIns="0" lIns="0" bIns="0" rIns="0">
              <a:spAutoFit/>
            </a:bodyPr>
            <a:lstStyle/>
            <a:p>
              <a:pPr algn="l">
                <a:lnSpc>
                  <a:spcPts val="5040"/>
                </a:lnSpc>
              </a:pPr>
              <a:r>
                <a:rPr lang="en-US" sz="3600">
                  <a:solidFill>
                    <a:srgbClr val="F58219"/>
                  </a:solidFill>
                  <a:latin typeface="Mukta Mahee"/>
                  <a:ea typeface="Mukta Mahee"/>
                  <a:cs typeface="Mukta Mahee"/>
                  <a:sym typeface="Mukta Mahee"/>
                </a:rPr>
                <a:t>Dietrich Corentin, </a:t>
              </a:r>
            </a:p>
            <a:p>
              <a:pPr algn="l">
                <a:lnSpc>
                  <a:spcPts val="5040"/>
                </a:lnSpc>
              </a:pPr>
              <a:r>
                <a:rPr lang="en-US" sz="3600">
                  <a:solidFill>
                    <a:srgbClr val="F58219"/>
                  </a:solidFill>
                  <a:latin typeface="Mukta Mahee"/>
                  <a:ea typeface="Mukta Mahee"/>
                  <a:cs typeface="Mukta Mahee"/>
                  <a:sym typeface="Mukta Mahee"/>
                </a:rPr>
                <a:t>Dziezuk Mathieu, </a:t>
              </a:r>
            </a:p>
            <a:p>
              <a:pPr algn="l">
                <a:lnSpc>
                  <a:spcPts val="5040"/>
                </a:lnSpc>
                <a:spcBef>
                  <a:spcPct val="0"/>
                </a:spcBef>
              </a:pPr>
              <a:r>
                <a:rPr lang="en-US" sz="3600">
                  <a:solidFill>
                    <a:srgbClr val="F58219"/>
                  </a:solidFill>
                  <a:latin typeface="Mukta Mahee"/>
                  <a:ea typeface="Mukta Mahee"/>
                  <a:cs typeface="Mukta Mahee"/>
                  <a:sym typeface="Mukta Mahee"/>
                </a:rPr>
                <a:t>Mougin Enzo</a:t>
              </a:r>
            </a:p>
          </p:txBody>
        </p:sp>
      </p:gr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4041C"/>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10</a:t>
            </a:r>
          </a:p>
        </p:txBody>
      </p:sp>
      <p:sp>
        <p:nvSpPr>
          <p:cNvPr name="TextBox 3" id="3"/>
          <p:cNvSpPr txBox="true"/>
          <p:nvPr/>
        </p:nvSpPr>
        <p:spPr>
          <a:xfrm rot="0">
            <a:off x="6419691" y="243225"/>
            <a:ext cx="5448617"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IA de Déductions</a:t>
            </a:r>
          </a:p>
        </p:txBody>
      </p:sp>
      <p:sp>
        <p:nvSpPr>
          <p:cNvPr name="TextBox 4" id="4"/>
          <p:cNvSpPr txBox="true"/>
          <p:nvPr/>
        </p:nvSpPr>
        <p:spPr>
          <a:xfrm rot="0">
            <a:off x="2686029" y="2179789"/>
            <a:ext cx="3733662"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Afficher les domaines</a:t>
            </a:r>
          </a:p>
        </p:txBody>
      </p:sp>
      <p:sp>
        <p:nvSpPr>
          <p:cNvPr name="Freeform 5" id="5"/>
          <p:cNvSpPr/>
          <p:nvPr/>
        </p:nvSpPr>
        <p:spPr>
          <a:xfrm flipH="false" flipV="false" rot="0">
            <a:off x="1797532" y="3425624"/>
            <a:ext cx="14692935" cy="6134300"/>
          </a:xfrm>
          <a:custGeom>
            <a:avLst/>
            <a:gdLst/>
            <a:ahLst/>
            <a:cxnLst/>
            <a:rect r="r" b="b" t="t" l="l"/>
            <a:pathLst>
              <a:path h="6134300" w="14692935">
                <a:moveTo>
                  <a:pt x="0" y="0"/>
                </a:moveTo>
                <a:lnTo>
                  <a:pt x="14692936" y="0"/>
                </a:lnTo>
                <a:lnTo>
                  <a:pt x="14692936" y="6134301"/>
                </a:lnTo>
                <a:lnTo>
                  <a:pt x="0" y="6134301"/>
                </a:lnTo>
                <a:lnTo>
                  <a:pt x="0" y="0"/>
                </a:lnTo>
                <a:close/>
              </a:path>
            </a:pathLst>
          </a:custGeom>
          <a:blipFill>
            <a:blip r:embed="rId2"/>
            <a:stretch>
              <a:fillRect l="0" t="0" r="0" b="0"/>
            </a:stretch>
          </a:blipFill>
        </p:spPr>
      </p:sp>
      <p:sp>
        <p:nvSpPr>
          <p:cNvPr name="TextBox 6" id="6"/>
          <p:cNvSpPr txBox="true"/>
          <p:nvPr/>
        </p:nvSpPr>
        <p:spPr>
          <a:xfrm rot="0">
            <a:off x="11868309" y="2179789"/>
            <a:ext cx="3336684"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Déduire le coupable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sp>
        <p:nvSpPr>
          <p:cNvPr name="Freeform 2" id="2"/>
          <p:cNvSpPr/>
          <p:nvPr/>
        </p:nvSpPr>
        <p:spPr>
          <a:xfrm flipH="false" flipV="false" rot="0">
            <a:off x="14444403" y="0"/>
            <a:ext cx="3915341" cy="2668233"/>
          </a:xfrm>
          <a:custGeom>
            <a:avLst/>
            <a:gdLst/>
            <a:ahLst/>
            <a:cxnLst/>
            <a:rect r="r" b="b" t="t" l="l"/>
            <a:pathLst>
              <a:path h="2668233" w="3915341">
                <a:moveTo>
                  <a:pt x="0" y="0"/>
                </a:moveTo>
                <a:lnTo>
                  <a:pt x="3915341" y="0"/>
                </a:lnTo>
                <a:lnTo>
                  <a:pt x="3915341" y="2668233"/>
                </a:lnTo>
                <a:lnTo>
                  <a:pt x="0" y="2668233"/>
                </a:lnTo>
                <a:lnTo>
                  <a:pt x="0" y="0"/>
                </a:lnTo>
                <a:close/>
              </a:path>
            </a:pathLst>
          </a:custGeom>
          <a:blipFill>
            <a:blip r:embed="rId2"/>
            <a:stretch>
              <a:fillRect l="0" t="0" r="0" b="0"/>
            </a:stretch>
          </a:blipFill>
        </p:spPr>
      </p:sp>
      <p:sp>
        <p:nvSpPr>
          <p:cNvPr name="Freeform 3" id="3"/>
          <p:cNvSpPr/>
          <p:nvPr/>
        </p:nvSpPr>
        <p:spPr>
          <a:xfrm flipH="false" flipV="false" rot="0">
            <a:off x="9442485" y="2773008"/>
            <a:ext cx="8107327" cy="5829866"/>
          </a:xfrm>
          <a:custGeom>
            <a:avLst/>
            <a:gdLst/>
            <a:ahLst/>
            <a:cxnLst/>
            <a:rect r="r" b="b" t="t" l="l"/>
            <a:pathLst>
              <a:path h="5829866" w="8107327">
                <a:moveTo>
                  <a:pt x="0" y="0"/>
                </a:moveTo>
                <a:lnTo>
                  <a:pt x="8107327" y="0"/>
                </a:lnTo>
                <a:lnTo>
                  <a:pt x="8107327" y="5829865"/>
                </a:lnTo>
                <a:lnTo>
                  <a:pt x="0" y="5829865"/>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11</a:t>
            </a:r>
          </a:p>
        </p:txBody>
      </p:sp>
      <p:sp>
        <p:nvSpPr>
          <p:cNvPr name="TextBox 5" id="5"/>
          <p:cNvSpPr txBox="true"/>
          <p:nvPr/>
        </p:nvSpPr>
        <p:spPr>
          <a:xfrm rot="0">
            <a:off x="4405233" y="243225"/>
            <a:ext cx="9477534"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IA de Déduction Choco-Solver</a:t>
            </a:r>
          </a:p>
        </p:txBody>
      </p:sp>
      <p:sp>
        <p:nvSpPr>
          <p:cNvPr name="TextBox 6" id="6"/>
          <p:cNvSpPr txBox="true"/>
          <p:nvPr/>
        </p:nvSpPr>
        <p:spPr>
          <a:xfrm rot="0">
            <a:off x="1028700" y="1688260"/>
            <a:ext cx="6006605" cy="1455420"/>
          </a:xfrm>
          <a:prstGeom prst="rect">
            <a:avLst/>
          </a:prstGeom>
        </p:spPr>
        <p:txBody>
          <a:bodyPr anchor="t" rtlCol="false" tIns="0" lIns="0" bIns="0" rIns="0">
            <a:spAutoFit/>
          </a:bodyPr>
          <a:lstStyle/>
          <a:p>
            <a:pPr algn="ctr">
              <a:lnSpc>
                <a:spcPts val="5880"/>
              </a:lnSpc>
            </a:pPr>
            <a:r>
              <a:rPr lang="en-US" sz="4200" b="true">
                <a:solidFill>
                  <a:srgbClr val="DC850D"/>
                </a:solidFill>
                <a:latin typeface="Open Sans Bold"/>
                <a:ea typeface="Open Sans Bold"/>
                <a:cs typeface="Open Sans Bold"/>
                <a:sym typeface="Open Sans Bold"/>
              </a:rPr>
              <a:t>Fonctionnalités réalisées</a:t>
            </a:r>
          </a:p>
        </p:txBody>
      </p:sp>
      <p:sp>
        <p:nvSpPr>
          <p:cNvPr name="TextBox 7" id="7"/>
          <p:cNvSpPr txBox="true"/>
          <p:nvPr/>
        </p:nvSpPr>
        <p:spPr>
          <a:xfrm rot="0">
            <a:off x="1028700" y="6799262"/>
            <a:ext cx="6006605" cy="712470"/>
          </a:xfrm>
          <a:prstGeom prst="rect">
            <a:avLst/>
          </a:prstGeom>
        </p:spPr>
        <p:txBody>
          <a:bodyPr anchor="t" rtlCol="false" tIns="0" lIns="0" bIns="0" rIns="0">
            <a:spAutoFit/>
          </a:bodyPr>
          <a:lstStyle/>
          <a:p>
            <a:pPr algn="ctr">
              <a:lnSpc>
                <a:spcPts val="5880"/>
              </a:lnSpc>
            </a:pPr>
            <a:r>
              <a:rPr lang="en-US" sz="4200" b="true">
                <a:solidFill>
                  <a:srgbClr val="DC850D"/>
                </a:solidFill>
                <a:latin typeface="Open Sans Bold"/>
                <a:ea typeface="Open Sans Bold"/>
                <a:cs typeface="Open Sans Bold"/>
                <a:sym typeface="Open Sans Bold"/>
              </a:rPr>
              <a:t>Difficultés</a:t>
            </a:r>
          </a:p>
        </p:txBody>
      </p:sp>
      <p:sp>
        <p:nvSpPr>
          <p:cNvPr name="TextBox 8" id="8"/>
          <p:cNvSpPr txBox="true"/>
          <p:nvPr/>
        </p:nvSpPr>
        <p:spPr>
          <a:xfrm rot="0">
            <a:off x="1517653" y="3734230"/>
            <a:ext cx="5517652" cy="2463800"/>
          </a:xfrm>
          <a:prstGeom prst="rect">
            <a:avLst/>
          </a:prstGeom>
        </p:spPr>
        <p:txBody>
          <a:bodyPr anchor="t" rtlCol="false" tIns="0" lIns="0" bIns="0" rIns="0">
            <a:spAutoFit/>
          </a:bodyPr>
          <a:lstStyle/>
          <a:p>
            <a:pPr algn="l">
              <a:lnSpc>
                <a:spcPts val="2800"/>
              </a:lnSpc>
            </a:pPr>
            <a:r>
              <a:rPr lang="en-US" sz="2000" b="true">
                <a:solidFill>
                  <a:srgbClr val="FFFFFF"/>
                </a:solidFill>
                <a:latin typeface="Open Sans Bold"/>
                <a:ea typeface="Open Sans Bold"/>
                <a:cs typeface="Open Sans Bold"/>
                <a:sym typeface="Open Sans Bold"/>
              </a:rPr>
              <a:t>Affichage de l’historique des déductions :</a:t>
            </a:r>
          </a:p>
          <a:p>
            <a:pPr algn="l" marL="431801" indent="-215900" lvl="1">
              <a:lnSpc>
                <a:spcPts val="2800"/>
              </a:lnSpc>
              <a:buFont typeface="Arial"/>
              <a:buChar char="•"/>
            </a:pPr>
            <a:r>
              <a:rPr lang="en-US" b="true" sz="2000">
                <a:solidFill>
                  <a:srgbClr val="FFFFFF"/>
                </a:solidFill>
                <a:latin typeface="Open Sans Bold"/>
                <a:ea typeface="Open Sans Bold"/>
                <a:cs typeface="Open Sans Bold"/>
                <a:sym typeface="Open Sans Bold"/>
              </a:rPr>
              <a:t>Déductions logiques via Choco-Solver</a:t>
            </a:r>
          </a:p>
          <a:p>
            <a:pPr algn="l" marL="431801" indent="-215900" lvl="1">
              <a:lnSpc>
                <a:spcPts val="2800"/>
              </a:lnSpc>
              <a:buFont typeface="Arial"/>
              <a:buChar char="•"/>
            </a:pPr>
            <a:r>
              <a:rPr lang="en-US" b="true" sz="2000">
                <a:solidFill>
                  <a:srgbClr val="FFFFFF"/>
                </a:solidFill>
                <a:latin typeface="Open Sans Bold"/>
                <a:ea typeface="Open Sans Bold"/>
                <a:cs typeface="Open Sans Bold"/>
                <a:sym typeface="Open Sans Bold"/>
              </a:rPr>
              <a:t>Propagation des contraintes (temps / lieu / perso)</a:t>
            </a:r>
          </a:p>
          <a:p>
            <a:pPr algn="l">
              <a:lnSpc>
                <a:spcPts val="2800"/>
              </a:lnSpc>
            </a:pPr>
          </a:p>
          <a:p>
            <a:pPr algn="l">
              <a:lnSpc>
                <a:spcPts val="2800"/>
              </a:lnSpc>
            </a:pPr>
            <a:r>
              <a:rPr lang="en-US" sz="2000" b="true">
                <a:solidFill>
                  <a:srgbClr val="FFFFFF"/>
                </a:solidFill>
                <a:latin typeface="Open Sans Bold"/>
                <a:ea typeface="Open Sans Bold"/>
                <a:cs typeface="Open Sans Bold"/>
                <a:sym typeface="Open Sans Bold"/>
              </a:rPr>
              <a:t>Trouver le coupable :</a:t>
            </a:r>
          </a:p>
          <a:p>
            <a:pPr algn="l" marL="431801" indent="-215900" lvl="1">
              <a:lnSpc>
                <a:spcPts val="2800"/>
              </a:lnSpc>
              <a:spcBef>
                <a:spcPct val="0"/>
              </a:spcBef>
              <a:buFont typeface="Arial"/>
              <a:buChar char="•"/>
            </a:pPr>
            <a:r>
              <a:rPr lang="en-US" b="true" sz="2000">
                <a:solidFill>
                  <a:srgbClr val="FFFFFF"/>
                </a:solidFill>
                <a:latin typeface="Open Sans Bold"/>
                <a:ea typeface="Open Sans Bold"/>
                <a:cs typeface="Open Sans Bold"/>
                <a:sym typeface="Open Sans Bold"/>
              </a:rPr>
              <a:t>Exclusion automatique des su</a:t>
            </a:r>
            <a:r>
              <a:rPr lang="en-US" b="true" sz="2000">
                <a:solidFill>
                  <a:srgbClr val="FFFFFF"/>
                </a:solidFill>
                <a:latin typeface="Open Sans Bold"/>
                <a:ea typeface="Open Sans Bold"/>
                <a:cs typeface="Open Sans Bold"/>
                <a:sym typeface="Open Sans Bold"/>
              </a:rPr>
              <a:t>spects</a:t>
            </a:r>
          </a:p>
        </p:txBody>
      </p:sp>
      <p:sp>
        <p:nvSpPr>
          <p:cNvPr name="TextBox 9" id="9"/>
          <p:cNvSpPr txBox="true"/>
          <p:nvPr/>
        </p:nvSpPr>
        <p:spPr>
          <a:xfrm rot="0">
            <a:off x="1517653" y="8102282"/>
            <a:ext cx="5517652" cy="1406525"/>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b="true" sz="2000">
                <a:solidFill>
                  <a:srgbClr val="FFFFFF"/>
                </a:solidFill>
                <a:latin typeface="Open Sans Bold"/>
                <a:ea typeface="Open Sans Bold"/>
                <a:cs typeface="Open Sans Bold"/>
                <a:sym typeface="Open Sans Bold"/>
              </a:rPr>
              <a:t>Utiliser propagate() plutôt que solve() qui prend trop de temps</a:t>
            </a:r>
          </a:p>
          <a:p>
            <a:pPr algn="l" marL="431801" indent="-215900" lvl="1">
              <a:lnSpc>
                <a:spcPts val="2800"/>
              </a:lnSpc>
              <a:spcBef>
                <a:spcPct val="0"/>
              </a:spcBef>
              <a:buFont typeface="Arial"/>
              <a:buChar char="•"/>
            </a:pPr>
            <a:r>
              <a:rPr lang="en-US" b="true" sz="2000">
                <a:solidFill>
                  <a:srgbClr val="FFFFFF"/>
                </a:solidFill>
                <a:latin typeface="Open Sans Bold"/>
                <a:ea typeface="Open Sans Bold"/>
                <a:cs typeface="Open Sans Bold"/>
                <a:sym typeface="Open Sans Bold"/>
              </a:rPr>
              <a:t>Modéliser correctement les règles</a:t>
            </a:r>
          </a:p>
          <a:p>
            <a:pPr algn="l" marL="431801" indent="-215900" lvl="1">
              <a:lnSpc>
                <a:spcPts val="2800"/>
              </a:lnSpc>
              <a:spcBef>
                <a:spcPct val="0"/>
              </a:spcBef>
              <a:buFont typeface="Arial"/>
              <a:buChar char="•"/>
            </a:pPr>
            <a:r>
              <a:rPr lang="en-US" b="true" sz="2000">
                <a:solidFill>
                  <a:srgbClr val="FFFFFF"/>
                </a:solidFill>
                <a:latin typeface="Open Sans Bold"/>
                <a:ea typeface="Open Sans Bold"/>
                <a:cs typeface="Open Sans Bold"/>
                <a:sym typeface="Open Sans Bold"/>
              </a:rPr>
              <a:t>Utilisation des “Tables Constraints”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sp>
        <p:nvSpPr>
          <p:cNvPr name="AutoShape 2" id="2"/>
          <p:cNvSpPr/>
          <p:nvPr/>
        </p:nvSpPr>
        <p:spPr>
          <a:xfrm flipH="true" flipV="true">
            <a:off x="1227363" y="4235853"/>
            <a:ext cx="15833273" cy="0"/>
          </a:xfrm>
          <a:prstGeom prst="line">
            <a:avLst/>
          </a:prstGeom>
          <a:ln cap="flat" w="76200">
            <a:solidFill>
              <a:srgbClr val="DC850D"/>
            </a:solidFill>
            <a:prstDash val="sysDash"/>
            <a:headEnd type="none" len="sm" w="sm"/>
            <a:tailEnd type="none" len="sm" w="sm"/>
          </a:ln>
        </p:spPr>
      </p:sp>
      <p:sp>
        <p:nvSpPr>
          <p:cNvPr name="Freeform 3" id="3"/>
          <p:cNvSpPr/>
          <p:nvPr/>
        </p:nvSpPr>
        <p:spPr>
          <a:xfrm flipH="false" flipV="false" rot="0">
            <a:off x="14444403" y="0"/>
            <a:ext cx="3915341" cy="2668233"/>
          </a:xfrm>
          <a:custGeom>
            <a:avLst/>
            <a:gdLst/>
            <a:ahLst/>
            <a:cxnLst/>
            <a:rect r="r" b="b" t="t" l="l"/>
            <a:pathLst>
              <a:path h="2668233" w="3915341">
                <a:moveTo>
                  <a:pt x="0" y="0"/>
                </a:moveTo>
                <a:lnTo>
                  <a:pt x="3915341" y="0"/>
                </a:lnTo>
                <a:lnTo>
                  <a:pt x="3915341" y="2668233"/>
                </a:lnTo>
                <a:lnTo>
                  <a:pt x="0" y="2668233"/>
                </a:lnTo>
                <a:lnTo>
                  <a:pt x="0" y="0"/>
                </a:lnTo>
                <a:close/>
              </a:path>
            </a:pathLst>
          </a:custGeom>
          <a:blipFill>
            <a:blip r:embed="rId2"/>
            <a:stretch>
              <a:fillRect l="0" t="0" r="0" b="0"/>
            </a:stretch>
          </a:blipFill>
        </p:spPr>
      </p:sp>
      <p:sp>
        <p:nvSpPr>
          <p:cNvPr name="Freeform 4" id="4"/>
          <p:cNvSpPr/>
          <p:nvPr/>
        </p:nvSpPr>
        <p:spPr>
          <a:xfrm flipH="false" flipV="false" rot="0">
            <a:off x="6962572" y="4866090"/>
            <a:ext cx="6429811" cy="1532935"/>
          </a:xfrm>
          <a:custGeom>
            <a:avLst/>
            <a:gdLst/>
            <a:ahLst/>
            <a:cxnLst/>
            <a:rect r="r" b="b" t="t" l="l"/>
            <a:pathLst>
              <a:path h="1532935" w="6429811">
                <a:moveTo>
                  <a:pt x="0" y="0"/>
                </a:moveTo>
                <a:lnTo>
                  <a:pt x="6429811" y="0"/>
                </a:lnTo>
                <a:lnTo>
                  <a:pt x="6429811" y="1532935"/>
                </a:lnTo>
                <a:lnTo>
                  <a:pt x="0" y="1532935"/>
                </a:lnTo>
                <a:lnTo>
                  <a:pt x="0" y="0"/>
                </a:lnTo>
                <a:close/>
              </a:path>
            </a:pathLst>
          </a:custGeom>
          <a:blipFill>
            <a:blip r:embed="rId3"/>
            <a:stretch>
              <a:fillRect l="0" t="0" r="0" b="0"/>
            </a:stretch>
          </a:blipFill>
        </p:spPr>
      </p:sp>
      <p:sp>
        <p:nvSpPr>
          <p:cNvPr name="Freeform 5" id="5"/>
          <p:cNvSpPr/>
          <p:nvPr/>
        </p:nvSpPr>
        <p:spPr>
          <a:xfrm flipH="false" flipV="false" rot="0">
            <a:off x="13880040" y="4465112"/>
            <a:ext cx="3981088" cy="2448685"/>
          </a:xfrm>
          <a:custGeom>
            <a:avLst/>
            <a:gdLst/>
            <a:ahLst/>
            <a:cxnLst/>
            <a:rect r="r" b="b" t="t" l="l"/>
            <a:pathLst>
              <a:path h="2448685" w="3981088">
                <a:moveTo>
                  <a:pt x="0" y="0"/>
                </a:moveTo>
                <a:lnTo>
                  <a:pt x="3981088" y="0"/>
                </a:lnTo>
                <a:lnTo>
                  <a:pt x="3981088" y="2448685"/>
                </a:lnTo>
                <a:lnTo>
                  <a:pt x="0" y="2448685"/>
                </a:lnTo>
                <a:lnTo>
                  <a:pt x="0" y="0"/>
                </a:lnTo>
                <a:close/>
              </a:path>
            </a:pathLst>
          </a:custGeom>
          <a:blipFill>
            <a:blip r:embed="rId4"/>
            <a:stretch>
              <a:fillRect l="0" t="0" r="0" b="0"/>
            </a:stretch>
          </a:blipFill>
        </p:spPr>
      </p:sp>
      <p:grpSp>
        <p:nvGrpSpPr>
          <p:cNvPr name="Group 6" id="6"/>
          <p:cNvGrpSpPr/>
          <p:nvPr/>
        </p:nvGrpSpPr>
        <p:grpSpPr>
          <a:xfrm rot="0">
            <a:off x="837175" y="7191609"/>
            <a:ext cx="16223462" cy="2217503"/>
            <a:chOff x="0" y="0"/>
            <a:chExt cx="21631282" cy="2956671"/>
          </a:xfrm>
        </p:grpSpPr>
        <p:sp>
          <p:nvSpPr>
            <p:cNvPr name="Freeform 7" id="7"/>
            <p:cNvSpPr/>
            <p:nvPr/>
          </p:nvSpPr>
          <p:spPr>
            <a:xfrm flipH="false" flipV="false" rot="0">
              <a:off x="0" y="5201"/>
              <a:ext cx="9392854" cy="2951470"/>
            </a:xfrm>
            <a:custGeom>
              <a:avLst/>
              <a:gdLst/>
              <a:ahLst/>
              <a:cxnLst/>
              <a:rect r="r" b="b" t="t" l="l"/>
              <a:pathLst>
                <a:path h="2951470" w="9392854">
                  <a:moveTo>
                    <a:pt x="0" y="0"/>
                  </a:moveTo>
                  <a:lnTo>
                    <a:pt x="9392854" y="0"/>
                  </a:lnTo>
                  <a:lnTo>
                    <a:pt x="9392854" y="2951470"/>
                  </a:lnTo>
                  <a:lnTo>
                    <a:pt x="0" y="2951470"/>
                  </a:lnTo>
                  <a:lnTo>
                    <a:pt x="0" y="0"/>
                  </a:lnTo>
                  <a:close/>
                </a:path>
              </a:pathLst>
            </a:custGeom>
            <a:blipFill>
              <a:blip r:embed="rId5"/>
              <a:stretch>
                <a:fillRect l="0" t="0" r="0" b="0"/>
              </a:stretch>
            </a:blipFill>
          </p:spPr>
        </p:sp>
        <p:sp>
          <p:nvSpPr>
            <p:cNvPr name="Freeform 8" id="8"/>
            <p:cNvSpPr/>
            <p:nvPr/>
          </p:nvSpPr>
          <p:spPr>
            <a:xfrm flipH="false" flipV="false" rot="0">
              <a:off x="9392854" y="0"/>
              <a:ext cx="12238428" cy="2956296"/>
            </a:xfrm>
            <a:custGeom>
              <a:avLst/>
              <a:gdLst/>
              <a:ahLst/>
              <a:cxnLst/>
              <a:rect r="r" b="b" t="t" l="l"/>
              <a:pathLst>
                <a:path h="2956296" w="12238428">
                  <a:moveTo>
                    <a:pt x="0" y="0"/>
                  </a:moveTo>
                  <a:lnTo>
                    <a:pt x="12238428" y="0"/>
                  </a:lnTo>
                  <a:lnTo>
                    <a:pt x="12238428" y="2956296"/>
                  </a:lnTo>
                  <a:lnTo>
                    <a:pt x="0" y="2956296"/>
                  </a:lnTo>
                  <a:lnTo>
                    <a:pt x="0" y="0"/>
                  </a:lnTo>
                  <a:close/>
                </a:path>
              </a:pathLst>
            </a:custGeom>
            <a:blipFill>
              <a:blip r:embed="rId6"/>
              <a:stretch>
                <a:fillRect l="0" t="0" r="0" b="0"/>
              </a:stretch>
            </a:blipFill>
          </p:spPr>
        </p:sp>
      </p:gr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
        <p:nvSpPr>
          <p:cNvPr name="TextBox 10" id="10"/>
          <p:cNvSpPr txBox="true"/>
          <p:nvPr/>
        </p:nvSpPr>
        <p:spPr>
          <a:xfrm rot="0">
            <a:off x="4589145" y="243225"/>
            <a:ext cx="9109710"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IA de Déduction Heuristique</a:t>
            </a:r>
          </a:p>
        </p:txBody>
      </p:sp>
      <p:sp>
        <p:nvSpPr>
          <p:cNvPr name="TextBox 11" id="11"/>
          <p:cNvSpPr txBox="true"/>
          <p:nvPr/>
        </p:nvSpPr>
        <p:spPr>
          <a:xfrm rot="0">
            <a:off x="-196755" y="2204048"/>
            <a:ext cx="6006605" cy="1455420"/>
          </a:xfrm>
          <a:prstGeom prst="rect">
            <a:avLst/>
          </a:prstGeom>
        </p:spPr>
        <p:txBody>
          <a:bodyPr anchor="t" rtlCol="false" tIns="0" lIns="0" bIns="0" rIns="0">
            <a:spAutoFit/>
          </a:bodyPr>
          <a:lstStyle/>
          <a:p>
            <a:pPr algn="ctr">
              <a:lnSpc>
                <a:spcPts val="5880"/>
              </a:lnSpc>
            </a:pPr>
            <a:r>
              <a:rPr lang="en-US" sz="4200" b="true">
                <a:solidFill>
                  <a:srgbClr val="DC850D"/>
                </a:solidFill>
                <a:latin typeface="Open Sans Bold"/>
                <a:ea typeface="Open Sans Bold"/>
                <a:cs typeface="Open Sans Bold"/>
                <a:sym typeface="Open Sans Bold"/>
              </a:rPr>
              <a:t>Fonctionnalités réalisées</a:t>
            </a:r>
          </a:p>
        </p:txBody>
      </p:sp>
      <p:sp>
        <p:nvSpPr>
          <p:cNvPr name="TextBox 12" id="12"/>
          <p:cNvSpPr txBox="true"/>
          <p:nvPr/>
        </p:nvSpPr>
        <p:spPr>
          <a:xfrm rot="0">
            <a:off x="5572221" y="1905598"/>
            <a:ext cx="4170873" cy="701675"/>
          </a:xfrm>
          <a:prstGeom prst="rect">
            <a:avLst/>
          </a:prstGeom>
        </p:spPr>
        <p:txBody>
          <a:bodyPr anchor="t" rtlCol="false" tIns="0" lIns="0" bIns="0" rIns="0">
            <a:spAutoFit/>
          </a:bodyPr>
          <a:lstStyle/>
          <a:p>
            <a:pPr algn="ctr">
              <a:lnSpc>
                <a:spcPts val="2800"/>
              </a:lnSpc>
            </a:pPr>
            <a:r>
              <a:rPr lang="en-US" sz="2000" b="true">
                <a:solidFill>
                  <a:srgbClr val="FFFFFF"/>
                </a:solidFill>
                <a:latin typeface="Open Sans Bold"/>
                <a:ea typeface="Open Sans Bold"/>
                <a:cs typeface="Open Sans Bold"/>
                <a:sym typeface="Open Sans Bold"/>
              </a:rPr>
              <a:t>Initialisation des</a:t>
            </a:r>
          </a:p>
          <a:p>
            <a:pPr algn="ctr">
              <a:lnSpc>
                <a:spcPts val="2800"/>
              </a:lnSpc>
              <a:spcBef>
                <a:spcPct val="0"/>
              </a:spcBef>
            </a:pPr>
            <a:r>
              <a:rPr lang="en-US" b="true" sz="2000">
                <a:solidFill>
                  <a:srgbClr val="FFFFFF"/>
                </a:solidFill>
                <a:latin typeface="Open Sans Bold"/>
                <a:ea typeface="Open Sans Bold"/>
                <a:cs typeface="Open Sans Bold"/>
                <a:sym typeface="Open Sans Bold"/>
              </a:rPr>
              <a:t>positions initiales</a:t>
            </a:r>
          </a:p>
        </p:txBody>
      </p:sp>
      <p:sp>
        <p:nvSpPr>
          <p:cNvPr name="TextBox 13" id="13"/>
          <p:cNvSpPr txBox="true"/>
          <p:nvPr/>
        </p:nvSpPr>
        <p:spPr>
          <a:xfrm rot="0">
            <a:off x="5531346" y="4373965"/>
            <a:ext cx="929226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Propagation des contraintes</a:t>
            </a:r>
          </a:p>
        </p:txBody>
      </p:sp>
      <p:sp>
        <p:nvSpPr>
          <p:cNvPr name="TextBox 14" id="14"/>
          <p:cNvSpPr txBox="true"/>
          <p:nvPr/>
        </p:nvSpPr>
        <p:spPr>
          <a:xfrm rot="0">
            <a:off x="10273530" y="2081810"/>
            <a:ext cx="4047038"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Modélisation des domaines</a:t>
            </a:r>
          </a:p>
        </p:txBody>
      </p:sp>
      <p:sp>
        <p:nvSpPr>
          <p:cNvPr name="TextBox 15" id="15"/>
          <p:cNvSpPr txBox="true"/>
          <p:nvPr/>
        </p:nvSpPr>
        <p:spPr>
          <a:xfrm rot="0">
            <a:off x="5572221" y="3134005"/>
            <a:ext cx="4170873" cy="701675"/>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Réduction des domaines à chaque question</a:t>
            </a:r>
          </a:p>
        </p:txBody>
      </p:sp>
      <p:sp>
        <p:nvSpPr>
          <p:cNvPr name="TextBox 16" id="16"/>
          <p:cNvSpPr txBox="true"/>
          <p:nvPr/>
        </p:nvSpPr>
        <p:spPr>
          <a:xfrm rot="0">
            <a:off x="3599638" y="6715359"/>
            <a:ext cx="929226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Recherche du coupable</a:t>
            </a:r>
          </a:p>
        </p:txBody>
      </p:sp>
      <p:sp>
        <p:nvSpPr>
          <p:cNvPr name="TextBox 17" id="17"/>
          <p:cNvSpPr txBox="true"/>
          <p:nvPr/>
        </p:nvSpPr>
        <p:spPr>
          <a:xfrm rot="0">
            <a:off x="10273530" y="3310218"/>
            <a:ext cx="417087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Recherche du coupable</a:t>
            </a:r>
          </a:p>
        </p:txBody>
      </p:sp>
      <p:sp>
        <p:nvSpPr>
          <p:cNvPr name="TextBox 18" id="18"/>
          <p:cNvSpPr txBox="true"/>
          <p:nvPr/>
        </p:nvSpPr>
        <p:spPr>
          <a:xfrm rot="0">
            <a:off x="1227363" y="5067300"/>
            <a:ext cx="2526506" cy="712470"/>
          </a:xfrm>
          <a:prstGeom prst="rect">
            <a:avLst/>
          </a:prstGeom>
        </p:spPr>
        <p:txBody>
          <a:bodyPr anchor="t" rtlCol="false" tIns="0" lIns="0" bIns="0" rIns="0">
            <a:spAutoFit/>
          </a:bodyPr>
          <a:lstStyle/>
          <a:p>
            <a:pPr algn="ctr">
              <a:lnSpc>
                <a:spcPts val="5880"/>
              </a:lnSpc>
            </a:pPr>
            <a:r>
              <a:rPr lang="en-US" sz="4200" b="true">
                <a:solidFill>
                  <a:srgbClr val="DC850D"/>
                </a:solidFill>
                <a:latin typeface="Open Sans Bold"/>
                <a:ea typeface="Open Sans Bold"/>
                <a:cs typeface="Open Sans Bold"/>
                <a:sym typeface="Open Sans Bold"/>
              </a:rPr>
              <a:t>Exemples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sp>
        <p:nvSpPr>
          <p:cNvPr name="Freeform 2" id="2"/>
          <p:cNvSpPr/>
          <p:nvPr/>
        </p:nvSpPr>
        <p:spPr>
          <a:xfrm flipH="false" flipV="false" rot="0">
            <a:off x="10803751" y="2736103"/>
            <a:ext cx="6420657" cy="3860420"/>
          </a:xfrm>
          <a:custGeom>
            <a:avLst/>
            <a:gdLst/>
            <a:ahLst/>
            <a:cxnLst/>
            <a:rect r="r" b="b" t="t" l="l"/>
            <a:pathLst>
              <a:path h="3860420" w="6420657">
                <a:moveTo>
                  <a:pt x="0" y="0"/>
                </a:moveTo>
                <a:lnTo>
                  <a:pt x="6420657" y="0"/>
                </a:lnTo>
                <a:lnTo>
                  <a:pt x="6420657" y="3860420"/>
                </a:lnTo>
                <a:lnTo>
                  <a:pt x="0" y="3860420"/>
                </a:lnTo>
                <a:lnTo>
                  <a:pt x="0" y="0"/>
                </a:lnTo>
                <a:close/>
              </a:path>
            </a:pathLst>
          </a:custGeom>
          <a:blipFill>
            <a:blip r:embed="rId2"/>
            <a:stretch>
              <a:fillRect l="0" t="0" r="0" b="0"/>
            </a:stretch>
          </a:blipFill>
        </p:spPr>
      </p:sp>
      <p:sp>
        <p:nvSpPr>
          <p:cNvPr name="Freeform 3" id="3"/>
          <p:cNvSpPr/>
          <p:nvPr/>
        </p:nvSpPr>
        <p:spPr>
          <a:xfrm flipH="false" flipV="false" rot="0">
            <a:off x="993808" y="2736103"/>
            <a:ext cx="6420657" cy="3860420"/>
          </a:xfrm>
          <a:custGeom>
            <a:avLst/>
            <a:gdLst/>
            <a:ahLst/>
            <a:cxnLst/>
            <a:rect r="r" b="b" t="t" l="l"/>
            <a:pathLst>
              <a:path h="3860420" w="6420657">
                <a:moveTo>
                  <a:pt x="0" y="0"/>
                </a:moveTo>
                <a:lnTo>
                  <a:pt x="6420657" y="0"/>
                </a:lnTo>
                <a:lnTo>
                  <a:pt x="6420657" y="3860420"/>
                </a:lnTo>
                <a:lnTo>
                  <a:pt x="0" y="3860420"/>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13</a:t>
            </a:r>
          </a:p>
        </p:txBody>
      </p:sp>
      <p:sp>
        <p:nvSpPr>
          <p:cNvPr name="TextBox 5" id="5"/>
          <p:cNvSpPr txBox="true"/>
          <p:nvPr/>
        </p:nvSpPr>
        <p:spPr>
          <a:xfrm rot="0">
            <a:off x="3552984" y="243225"/>
            <a:ext cx="11182033"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Comparaison des IA de Déductions</a:t>
            </a:r>
          </a:p>
        </p:txBody>
      </p:sp>
      <p:sp>
        <p:nvSpPr>
          <p:cNvPr name="TextBox 6" id="6"/>
          <p:cNvSpPr txBox="true"/>
          <p:nvPr/>
        </p:nvSpPr>
        <p:spPr>
          <a:xfrm rot="0">
            <a:off x="1133377" y="6751306"/>
            <a:ext cx="6281088" cy="15906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L’IA de Déduction Heuristique est en moyenne 20 fois plus rapide que Choco-Solver.</a:t>
            </a:r>
          </a:p>
        </p:txBody>
      </p:sp>
      <p:sp>
        <p:nvSpPr>
          <p:cNvPr name="TextBox 7" id="7"/>
          <p:cNvSpPr txBox="true"/>
          <p:nvPr/>
        </p:nvSpPr>
        <p:spPr>
          <a:xfrm rot="0">
            <a:off x="960995" y="1296586"/>
            <a:ext cx="16366010"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On compare uniquement sur le temps car la réduction des domaines amène aux mêmes résultats.</a:t>
            </a:r>
          </a:p>
        </p:txBody>
      </p:sp>
      <p:sp>
        <p:nvSpPr>
          <p:cNvPr name="TextBox 8" id="8"/>
          <p:cNvSpPr txBox="true"/>
          <p:nvPr/>
        </p:nvSpPr>
        <p:spPr>
          <a:xfrm rot="0">
            <a:off x="592396" y="1965837"/>
            <a:ext cx="7363050"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Test sur la réduction des domaines</a:t>
            </a:r>
          </a:p>
          <a:p>
            <a:pPr algn="ctr">
              <a:lnSpc>
                <a:spcPts val="4480"/>
              </a:lnSpc>
            </a:pPr>
          </a:p>
        </p:txBody>
      </p:sp>
      <p:sp>
        <p:nvSpPr>
          <p:cNvPr name="TextBox 9" id="9"/>
          <p:cNvSpPr txBox="true"/>
          <p:nvPr/>
        </p:nvSpPr>
        <p:spPr>
          <a:xfrm rot="0">
            <a:off x="10332554" y="1965837"/>
            <a:ext cx="7363050"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Test sur l’identification du coupable</a:t>
            </a:r>
          </a:p>
          <a:p>
            <a:pPr algn="ctr">
              <a:lnSpc>
                <a:spcPts val="4480"/>
              </a:lnSpc>
            </a:pPr>
          </a:p>
        </p:txBody>
      </p:sp>
      <p:sp>
        <p:nvSpPr>
          <p:cNvPr name="TextBox 10" id="10"/>
          <p:cNvSpPr txBox="true"/>
          <p:nvPr/>
        </p:nvSpPr>
        <p:spPr>
          <a:xfrm rot="0">
            <a:off x="10803751" y="6767973"/>
            <a:ext cx="6281088" cy="15906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L’IA de Déduction Choco-Solver est en moyenne 3 fois plus rapide que l’Heuristique.</a:t>
            </a:r>
          </a:p>
        </p:txBody>
      </p:sp>
      <p:sp>
        <p:nvSpPr>
          <p:cNvPr name="AutoShape 11" id="11"/>
          <p:cNvSpPr/>
          <p:nvPr/>
        </p:nvSpPr>
        <p:spPr>
          <a:xfrm flipV="true">
            <a:off x="9109108" y="2022987"/>
            <a:ext cx="0" cy="6318994"/>
          </a:xfrm>
          <a:prstGeom prst="line">
            <a:avLst/>
          </a:prstGeom>
          <a:ln cap="flat" w="76200">
            <a:solidFill>
              <a:srgbClr val="DC850D"/>
            </a:solidFill>
            <a:prstDash val="sysDash"/>
            <a:headEnd type="none" len="sm" w="sm"/>
            <a:tailEnd type="none" len="sm" w="sm"/>
          </a:ln>
        </p:spPr>
      </p:sp>
      <p:sp>
        <p:nvSpPr>
          <p:cNvPr name="TextBox 12" id="12"/>
          <p:cNvSpPr txBox="true"/>
          <p:nvPr/>
        </p:nvSpPr>
        <p:spPr>
          <a:xfrm rot="0">
            <a:off x="277944" y="8679815"/>
            <a:ext cx="7991954"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IA Déduction Heuristique =&gt; meilleure pour la réduction de domaine</a:t>
            </a:r>
          </a:p>
        </p:txBody>
      </p:sp>
      <p:sp>
        <p:nvSpPr>
          <p:cNvPr name="TextBox 13" id="13"/>
          <p:cNvSpPr txBox="true"/>
          <p:nvPr/>
        </p:nvSpPr>
        <p:spPr>
          <a:xfrm rot="0">
            <a:off x="9948317" y="8679815"/>
            <a:ext cx="7991954"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IA Déduction Choco-Solver =&gt; meilleure pour l’identification du coupable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sp>
        <p:nvSpPr>
          <p:cNvPr name="TextBox 2" id="2"/>
          <p:cNvSpPr txBox="true"/>
          <p:nvPr/>
        </p:nvSpPr>
        <p:spPr>
          <a:xfrm rot="0">
            <a:off x="17259300" y="966915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14</a:t>
            </a:r>
          </a:p>
        </p:txBody>
      </p:sp>
      <p:sp>
        <p:nvSpPr>
          <p:cNvPr name="TextBox 3" id="3"/>
          <p:cNvSpPr txBox="true"/>
          <p:nvPr/>
        </p:nvSpPr>
        <p:spPr>
          <a:xfrm rot="0">
            <a:off x="6580981" y="243225"/>
            <a:ext cx="5126038"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IA d’Assistances</a:t>
            </a:r>
          </a:p>
        </p:txBody>
      </p:sp>
      <p:sp>
        <p:nvSpPr>
          <p:cNvPr name="TextBox 4" id="4"/>
          <p:cNvSpPr txBox="true"/>
          <p:nvPr/>
        </p:nvSpPr>
        <p:spPr>
          <a:xfrm rot="0">
            <a:off x="12322574" y="1266257"/>
            <a:ext cx="4597499" cy="1590675"/>
          </a:xfrm>
          <a:prstGeom prst="rect">
            <a:avLst/>
          </a:prstGeom>
        </p:spPr>
        <p:txBody>
          <a:bodyPr anchor="t" rtlCol="false" tIns="0" lIns="0" bIns="0" rIns="0">
            <a:spAutoFit/>
          </a:bodyPr>
          <a:lstStyle/>
          <a:p>
            <a:pPr algn="just" marL="647700" indent="-323850" lvl="1">
              <a:lnSpc>
                <a:spcPts val="4200"/>
              </a:lnSpc>
              <a:buFont typeface="Arial"/>
              <a:buChar char="•"/>
            </a:pPr>
            <a:r>
              <a:rPr lang="en-US" b="true" sz="3000">
                <a:solidFill>
                  <a:srgbClr val="FFFFFF"/>
                </a:solidFill>
                <a:latin typeface="Mukta Mahee Bold"/>
                <a:ea typeface="Mukta Mahee Bold"/>
                <a:cs typeface="Mukta Mahee Bold"/>
                <a:sym typeface="Mukta Mahee Bold"/>
              </a:rPr>
              <a:t>IA qui triche</a:t>
            </a:r>
          </a:p>
          <a:p>
            <a:pPr algn="just" marL="647700" indent="-323850" lvl="1">
              <a:lnSpc>
                <a:spcPts val="4200"/>
              </a:lnSpc>
              <a:spcBef>
                <a:spcPct val="0"/>
              </a:spcBef>
              <a:buFont typeface="Arial"/>
              <a:buChar char="•"/>
            </a:pPr>
            <a:r>
              <a:rPr lang="en-US" b="true" sz="3000">
                <a:solidFill>
                  <a:srgbClr val="FFFFFF"/>
                </a:solidFill>
                <a:latin typeface="Mukta Mahee Bold"/>
                <a:ea typeface="Mukta Mahee Bold"/>
                <a:cs typeface="Mukta Mahee Bold"/>
                <a:sym typeface="Mukta Mahee Bold"/>
              </a:rPr>
              <a:t>IA</a:t>
            </a:r>
            <a:r>
              <a:rPr lang="en-US" b="true" sz="3000">
                <a:solidFill>
                  <a:srgbClr val="FFFFFF"/>
                </a:solidFill>
                <a:latin typeface="Mukta Mahee Bold"/>
                <a:ea typeface="Mukta Mahee Bold"/>
                <a:cs typeface="Mukta Mahee Bold"/>
                <a:sym typeface="Mukta Mahee Bold"/>
              </a:rPr>
              <a:t> qui ne triche pas (min/max/moyenne)</a:t>
            </a:r>
          </a:p>
        </p:txBody>
      </p:sp>
      <p:sp>
        <p:nvSpPr>
          <p:cNvPr name="Freeform 5" id="5"/>
          <p:cNvSpPr/>
          <p:nvPr/>
        </p:nvSpPr>
        <p:spPr>
          <a:xfrm flipH="false" flipV="false" rot="0">
            <a:off x="193611" y="3331433"/>
            <a:ext cx="17900777" cy="6265272"/>
          </a:xfrm>
          <a:custGeom>
            <a:avLst/>
            <a:gdLst/>
            <a:ahLst/>
            <a:cxnLst/>
            <a:rect r="r" b="b" t="t" l="l"/>
            <a:pathLst>
              <a:path h="6265272" w="17900777">
                <a:moveTo>
                  <a:pt x="0" y="0"/>
                </a:moveTo>
                <a:lnTo>
                  <a:pt x="17900778" y="0"/>
                </a:lnTo>
                <a:lnTo>
                  <a:pt x="17900778" y="6265272"/>
                </a:lnTo>
                <a:lnTo>
                  <a:pt x="0" y="6265272"/>
                </a:lnTo>
                <a:lnTo>
                  <a:pt x="0" y="0"/>
                </a:lnTo>
                <a:close/>
              </a:path>
            </a:pathLst>
          </a:custGeom>
          <a:blipFill>
            <a:blip r:embed="rId2"/>
            <a:stretch>
              <a:fillRect l="0" t="0" r="0" b="0"/>
            </a:stretch>
          </a:blipFill>
        </p:spPr>
      </p:sp>
      <p:sp>
        <p:nvSpPr>
          <p:cNvPr name="TextBox 6" id="6"/>
          <p:cNvSpPr txBox="true"/>
          <p:nvPr/>
        </p:nvSpPr>
        <p:spPr>
          <a:xfrm rot="0">
            <a:off x="1028700" y="1532957"/>
            <a:ext cx="4934397" cy="10572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Propose la question qui réduit au mieux les domaines</a:t>
            </a:r>
          </a:p>
        </p:txBody>
      </p:sp>
      <p:sp>
        <p:nvSpPr>
          <p:cNvPr name="TextBox 7" id="7"/>
          <p:cNvSpPr txBox="true"/>
          <p:nvPr/>
        </p:nvSpPr>
        <p:spPr>
          <a:xfrm rot="0">
            <a:off x="7289401" y="1532957"/>
            <a:ext cx="3709198" cy="10572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Mukta Mahee Bold"/>
                <a:ea typeface="Mukta Mahee Bold"/>
                <a:cs typeface="Mukta Mahee Bold"/>
                <a:sym typeface="Mukta Mahee Bold"/>
              </a:rPr>
              <a:t>Corriger les déductions du Joueur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sp>
        <p:nvSpPr>
          <p:cNvPr name="Freeform 2" id="2"/>
          <p:cNvSpPr/>
          <p:nvPr/>
        </p:nvSpPr>
        <p:spPr>
          <a:xfrm flipH="false" flipV="false" rot="0">
            <a:off x="14444403" y="0"/>
            <a:ext cx="3915341" cy="2668233"/>
          </a:xfrm>
          <a:custGeom>
            <a:avLst/>
            <a:gdLst/>
            <a:ahLst/>
            <a:cxnLst/>
            <a:rect r="r" b="b" t="t" l="l"/>
            <a:pathLst>
              <a:path h="2668233" w="3915341">
                <a:moveTo>
                  <a:pt x="0" y="0"/>
                </a:moveTo>
                <a:lnTo>
                  <a:pt x="3915341" y="0"/>
                </a:lnTo>
                <a:lnTo>
                  <a:pt x="3915341" y="2668233"/>
                </a:lnTo>
                <a:lnTo>
                  <a:pt x="0" y="2668233"/>
                </a:lnTo>
                <a:lnTo>
                  <a:pt x="0" y="0"/>
                </a:lnTo>
                <a:close/>
              </a:path>
            </a:pathLst>
          </a:custGeom>
          <a:blipFill>
            <a:blip r:embed="rId2"/>
            <a:stretch>
              <a:fillRect l="0" t="0" r="0" b="0"/>
            </a:stretch>
          </a:blipFill>
        </p:spPr>
      </p:sp>
      <p:sp>
        <p:nvSpPr>
          <p:cNvPr name="Freeform 3" id="3"/>
          <p:cNvSpPr/>
          <p:nvPr/>
        </p:nvSpPr>
        <p:spPr>
          <a:xfrm flipH="false" flipV="false" rot="0">
            <a:off x="7035305" y="2454070"/>
            <a:ext cx="4802979" cy="2642603"/>
          </a:xfrm>
          <a:custGeom>
            <a:avLst/>
            <a:gdLst/>
            <a:ahLst/>
            <a:cxnLst/>
            <a:rect r="r" b="b" t="t" l="l"/>
            <a:pathLst>
              <a:path h="2642603" w="4802979">
                <a:moveTo>
                  <a:pt x="0" y="0"/>
                </a:moveTo>
                <a:lnTo>
                  <a:pt x="4802979" y="0"/>
                </a:lnTo>
                <a:lnTo>
                  <a:pt x="4802979" y="2642603"/>
                </a:lnTo>
                <a:lnTo>
                  <a:pt x="0" y="2642603"/>
                </a:lnTo>
                <a:lnTo>
                  <a:pt x="0" y="0"/>
                </a:lnTo>
                <a:close/>
              </a:path>
            </a:pathLst>
          </a:custGeom>
          <a:blipFill>
            <a:blip r:embed="rId3"/>
            <a:stretch>
              <a:fillRect l="0" t="0" r="0" b="0"/>
            </a:stretch>
          </a:blipFill>
        </p:spPr>
      </p:sp>
      <p:sp>
        <p:nvSpPr>
          <p:cNvPr name="Freeform 4" id="4"/>
          <p:cNvSpPr/>
          <p:nvPr/>
        </p:nvSpPr>
        <p:spPr>
          <a:xfrm flipH="false" flipV="false" rot="0">
            <a:off x="12098686" y="2668233"/>
            <a:ext cx="5766330" cy="4097938"/>
          </a:xfrm>
          <a:custGeom>
            <a:avLst/>
            <a:gdLst/>
            <a:ahLst/>
            <a:cxnLst/>
            <a:rect r="r" b="b" t="t" l="l"/>
            <a:pathLst>
              <a:path h="4097938" w="5766330">
                <a:moveTo>
                  <a:pt x="0" y="0"/>
                </a:moveTo>
                <a:lnTo>
                  <a:pt x="5766330" y="0"/>
                </a:lnTo>
                <a:lnTo>
                  <a:pt x="5766330" y="4097938"/>
                </a:lnTo>
                <a:lnTo>
                  <a:pt x="0" y="4097938"/>
                </a:lnTo>
                <a:lnTo>
                  <a:pt x="0" y="0"/>
                </a:lnTo>
                <a:close/>
              </a:path>
            </a:pathLst>
          </a:custGeom>
          <a:blipFill>
            <a:blip r:embed="rId4"/>
            <a:stretch>
              <a:fillRect l="0" t="0" r="0" b="0"/>
            </a:stretch>
          </a:blipFill>
        </p:spPr>
      </p:sp>
      <p:sp>
        <p:nvSpPr>
          <p:cNvPr name="TextBox 5" id="5"/>
          <p:cNvSpPr txBox="true"/>
          <p:nvPr/>
        </p:nvSpPr>
        <p:spPr>
          <a:xfrm rot="0">
            <a:off x="17574504" y="9461182"/>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15</a:t>
            </a:r>
          </a:p>
        </p:txBody>
      </p:sp>
      <p:sp>
        <p:nvSpPr>
          <p:cNvPr name="TextBox 6" id="6"/>
          <p:cNvSpPr txBox="true"/>
          <p:nvPr/>
        </p:nvSpPr>
        <p:spPr>
          <a:xfrm rot="0">
            <a:off x="4566523" y="243225"/>
            <a:ext cx="9154954"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IA d’Assistance Choco-Solver</a:t>
            </a:r>
          </a:p>
        </p:txBody>
      </p:sp>
      <p:sp>
        <p:nvSpPr>
          <p:cNvPr name="TextBox 7" id="7"/>
          <p:cNvSpPr txBox="true"/>
          <p:nvPr/>
        </p:nvSpPr>
        <p:spPr>
          <a:xfrm rot="0">
            <a:off x="1028700" y="1688260"/>
            <a:ext cx="6006605" cy="1455420"/>
          </a:xfrm>
          <a:prstGeom prst="rect">
            <a:avLst/>
          </a:prstGeom>
        </p:spPr>
        <p:txBody>
          <a:bodyPr anchor="t" rtlCol="false" tIns="0" lIns="0" bIns="0" rIns="0">
            <a:spAutoFit/>
          </a:bodyPr>
          <a:lstStyle/>
          <a:p>
            <a:pPr algn="ctr">
              <a:lnSpc>
                <a:spcPts val="5880"/>
              </a:lnSpc>
            </a:pPr>
            <a:r>
              <a:rPr lang="en-US" sz="4200" b="true">
                <a:solidFill>
                  <a:srgbClr val="DC850D"/>
                </a:solidFill>
                <a:latin typeface="Open Sans Bold"/>
                <a:ea typeface="Open Sans Bold"/>
                <a:cs typeface="Open Sans Bold"/>
                <a:sym typeface="Open Sans Bold"/>
              </a:rPr>
              <a:t>Fonctionnalités réalisées</a:t>
            </a:r>
          </a:p>
        </p:txBody>
      </p:sp>
      <p:sp>
        <p:nvSpPr>
          <p:cNvPr name="TextBox 8" id="8"/>
          <p:cNvSpPr txBox="true"/>
          <p:nvPr/>
        </p:nvSpPr>
        <p:spPr>
          <a:xfrm rot="0">
            <a:off x="1028700" y="6799262"/>
            <a:ext cx="6006605" cy="712470"/>
          </a:xfrm>
          <a:prstGeom prst="rect">
            <a:avLst/>
          </a:prstGeom>
        </p:spPr>
        <p:txBody>
          <a:bodyPr anchor="t" rtlCol="false" tIns="0" lIns="0" bIns="0" rIns="0">
            <a:spAutoFit/>
          </a:bodyPr>
          <a:lstStyle/>
          <a:p>
            <a:pPr algn="ctr">
              <a:lnSpc>
                <a:spcPts val="5880"/>
              </a:lnSpc>
            </a:pPr>
            <a:r>
              <a:rPr lang="en-US" sz="4200" b="true">
                <a:solidFill>
                  <a:srgbClr val="DC850D"/>
                </a:solidFill>
                <a:latin typeface="Open Sans Bold"/>
                <a:ea typeface="Open Sans Bold"/>
                <a:cs typeface="Open Sans Bold"/>
                <a:sym typeface="Open Sans Bold"/>
              </a:rPr>
              <a:t>Difficulté</a:t>
            </a:r>
          </a:p>
        </p:txBody>
      </p:sp>
      <p:sp>
        <p:nvSpPr>
          <p:cNvPr name="TextBox 9" id="9"/>
          <p:cNvSpPr txBox="true"/>
          <p:nvPr/>
        </p:nvSpPr>
        <p:spPr>
          <a:xfrm rot="0">
            <a:off x="1517653" y="3577646"/>
            <a:ext cx="5517652" cy="2816225"/>
          </a:xfrm>
          <a:prstGeom prst="rect">
            <a:avLst/>
          </a:prstGeom>
        </p:spPr>
        <p:txBody>
          <a:bodyPr anchor="t" rtlCol="false" tIns="0" lIns="0" bIns="0" rIns="0">
            <a:spAutoFit/>
          </a:bodyPr>
          <a:lstStyle/>
          <a:p>
            <a:pPr algn="l">
              <a:lnSpc>
                <a:spcPts val="2800"/>
              </a:lnSpc>
            </a:pPr>
            <a:r>
              <a:rPr lang="en-US" sz="2000" b="true">
                <a:solidFill>
                  <a:srgbClr val="FFFFFF"/>
                </a:solidFill>
                <a:latin typeface="Open Sans Bold"/>
                <a:ea typeface="Open Sans Bold"/>
                <a:cs typeface="Open Sans Bold"/>
                <a:sym typeface="Open Sans Bold"/>
              </a:rPr>
              <a:t>Donner la question optimale :</a:t>
            </a:r>
          </a:p>
          <a:p>
            <a:pPr algn="l" marL="431801" indent="-215900" lvl="1">
              <a:lnSpc>
                <a:spcPts val="2800"/>
              </a:lnSpc>
              <a:buFont typeface="Arial"/>
              <a:buChar char="•"/>
            </a:pPr>
            <a:r>
              <a:rPr lang="en-US" b="true" sz="2000">
                <a:solidFill>
                  <a:srgbClr val="FFFFFF"/>
                </a:solidFill>
                <a:latin typeface="Open Sans Bold"/>
                <a:ea typeface="Open Sans Bold"/>
                <a:cs typeface="Open Sans Bold"/>
                <a:sym typeface="Open Sans Bold"/>
              </a:rPr>
              <a:t>Simule chaque question possible</a:t>
            </a:r>
          </a:p>
          <a:p>
            <a:pPr algn="l" marL="431801" indent="-215900" lvl="1">
              <a:lnSpc>
                <a:spcPts val="2800"/>
              </a:lnSpc>
              <a:buFont typeface="Arial"/>
              <a:buChar char="•"/>
            </a:pPr>
            <a:r>
              <a:rPr lang="en-US" b="true" sz="2000">
                <a:solidFill>
                  <a:srgbClr val="FFFFFF"/>
                </a:solidFill>
                <a:latin typeface="Open Sans Bold"/>
                <a:ea typeface="Open Sans Bold"/>
                <a:cs typeface="Open Sans Bold"/>
                <a:sym typeface="Open Sans Bold"/>
              </a:rPr>
              <a:t>Mesure la réduction du domaine de Choco</a:t>
            </a:r>
          </a:p>
          <a:p>
            <a:pPr algn="l">
              <a:lnSpc>
                <a:spcPts val="2800"/>
              </a:lnSpc>
            </a:pPr>
          </a:p>
          <a:p>
            <a:pPr algn="l">
              <a:lnSpc>
                <a:spcPts val="2800"/>
              </a:lnSpc>
            </a:pPr>
            <a:r>
              <a:rPr lang="en-US" sz="2000" b="true">
                <a:solidFill>
                  <a:srgbClr val="FFFFFF"/>
                </a:solidFill>
                <a:latin typeface="Open Sans Bold"/>
                <a:ea typeface="Open Sans Bold"/>
                <a:cs typeface="Open Sans Bold"/>
                <a:sym typeface="Open Sans Bold"/>
              </a:rPr>
              <a:t>Compare les déductions de l’IA de déduction avec les notes du Joueur :</a:t>
            </a:r>
          </a:p>
          <a:p>
            <a:pPr algn="l" marL="431801" indent="-215900" lvl="1">
              <a:lnSpc>
                <a:spcPts val="2800"/>
              </a:lnSpc>
              <a:spcBef>
                <a:spcPct val="0"/>
              </a:spcBef>
              <a:buFont typeface="Arial"/>
              <a:buChar char="•"/>
            </a:pPr>
            <a:r>
              <a:rPr lang="en-US" b="true" sz="2000">
                <a:solidFill>
                  <a:srgbClr val="FFFFFF"/>
                </a:solidFill>
                <a:latin typeface="Open Sans Bold"/>
                <a:ea typeface="Open Sans Bold"/>
                <a:cs typeface="Open Sans Bold"/>
                <a:sym typeface="Open Sans Bold"/>
              </a:rPr>
              <a:t>Indiquer les incohérences</a:t>
            </a:r>
          </a:p>
        </p:txBody>
      </p:sp>
      <p:sp>
        <p:nvSpPr>
          <p:cNvPr name="TextBox 10" id="10"/>
          <p:cNvSpPr txBox="true"/>
          <p:nvPr/>
        </p:nvSpPr>
        <p:spPr>
          <a:xfrm rot="0">
            <a:off x="1517653" y="7851775"/>
            <a:ext cx="5517652" cy="701675"/>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b="true" sz="2000">
                <a:solidFill>
                  <a:srgbClr val="FFFFFF"/>
                </a:solidFill>
                <a:latin typeface="Open Sans Bold"/>
                <a:ea typeface="Open Sans Bold"/>
                <a:cs typeface="Open Sans Bold"/>
                <a:sym typeface="Open Sans Bold"/>
              </a:rPr>
              <a:t>Faire une copie du modèle de l’IA de déduction</a:t>
            </a:r>
          </a:p>
        </p:txBody>
      </p:sp>
      <p:sp>
        <p:nvSpPr>
          <p:cNvPr name="TextBox 11" id="11"/>
          <p:cNvSpPr txBox="true"/>
          <p:nvPr/>
        </p:nvSpPr>
        <p:spPr>
          <a:xfrm rot="0">
            <a:off x="7504748" y="5532280"/>
            <a:ext cx="3864094" cy="661007"/>
          </a:xfrm>
          <a:prstGeom prst="rect">
            <a:avLst/>
          </a:prstGeom>
        </p:spPr>
        <p:txBody>
          <a:bodyPr anchor="t" rtlCol="false" tIns="0" lIns="0" bIns="0" rIns="0">
            <a:spAutoFit/>
          </a:bodyPr>
          <a:lstStyle/>
          <a:p>
            <a:pPr algn="ctr">
              <a:lnSpc>
                <a:spcPts val="2676"/>
              </a:lnSpc>
              <a:spcBef>
                <a:spcPct val="0"/>
              </a:spcBef>
            </a:pPr>
            <a:r>
              <a:rPr lang="en-US" b="true" sz="1911">
                <a:solidFill>
                  <a:srgbClr val="FFFFFF"/>
                </a:solidFill>
                <a:latin typeface="Open Sans Bold"/>
                <a:ea typeface="Open Sans Bold"/>
                <a:cs typeface="Open Sans Bold"/>
                <a:sym typeface="Open Sans Bold"/>
              </a:rPr>
              <a:t>L’IA qui ne triche pas est </a:t>
            </a:r>
          </a:p>
          <a:p>
            <a:pPr algn="ctr">
              <a:lnSpc>
                <a:spcPts val="2676"/>
              </a:lnSpc>
              <a:spcBef>
                <a:spcPct val="0"/>
              </a:spcBef>
            </a:pPr>
            <a:r>
              <a:rPr lang="en-US" b="true" sz="1911">
                <a:solidFill>
                  <a:srgbClr val="FFFFFF"/>
                </a:solidFill>
                <a:latin typeface="Open Sans Bold"/>
                <a:ea typeface="Open Sans Bold"/>
                <a:cs typeface="Open Sans Bold"/>
                <a:sym typeface="Open Sans Bold"/>
              </a:rPr>
              <a:t>réaliste mais coûteuse en calcul</a:t>
            </a:r>
          </a:p>
        </p:txBody>
      </p:sp>
      <p:sp>
        <p:nvSpPr>
          <p:cNvPr name="TextBox 12" id="12"/>
          <p:cNvSpPr txBox="true"/>
          <p:nvPr/>
        </p:nvSpPr>
        <p:spPr>
          <a:xfrm rot="0">
            <a:off x="9144000" y="7464107"/>
            <a:ext cx="7705614" cy="2069177"/>
          </a:xfrm>
          <a:prstGeom prst="rect">
            <a:avLst/>
          </a:prstGeom>
        </p:spPr>
        <p:txBody>
          <a:bodyPr anchor="t" rtlCol="false" tIns="0" lIns="0" bIns="0" rIns="0">
            <a:spAutoFit/>
          </a:bodyPr>
          <a:lstStyle/>
          <a:p>
            <a:pPr algn="ctr">
              <a:lnSpc>
                <a:spcPts val="3319"/>
              </a:lnSpc>
              <a:spcBef>
                <a:spcPct val="0"/>
              </a:spcBef>
            </a:pPr>
            <a:r>
              <a:rPr lang="en-US" b="true" sz="2370">
                <a:solidFill>
                  <a:srgbClr val="FFFFFF"/>
                </a:solidFill>
                <a:latin typeface="Open Sans Bold"/>
                <a:ea typeface="Open Sans Bold"/>
                <a:cs typeface="Open Sans Bold"/>
                <a:sym typeface="Open Sans Bold"/>
              </a:rPr>
              <a:t>Stratégies de score pour chaque questions:</a:t>
            </a:r>
          </a:p>
          <a:p>
            <a:pPr algn="ctr">
              <a:lnSpc>
                <a:spcPts val="3319"/>
              </a:lnSpc>
              <a:spcBef>
                <a:spcPct val="0"/>
              </a:spcBef>
            </a:pPr>
            <a:r>
              <a:rPr lang="en-US" b="true" sz="2370">
                <a:solidFill>
                  <a:srgbClr val="FFFFFF"/>
                </a:solidFill>
                <a:latin typeface="Open Sans Bold"/>
                <a:ea typeface="Open Sans Bold"/>
                <a:cs typeface="Open Sans Bold"/>
                <a:sym typeface="Open Sans Bold"/>
              </a:rPr>
              <a:t>Min : choisit la meilleure des pires réductions</a:t>
            </a:r>
          </a:p>
          <a:p>
            <a:pPr algn="ctr">
              <a:lnSpc>
                <a:spcPts val="3319"/>
              </a:lnSpc>
              <a:spcBef>
                <a:spcPct val="0"/>
              </a:spcBef>
            </a:pPr>
            <a:r>
              <a:rPr lang="en-US" b="true" sz="2370">
                <a:solidFill>
                  <a:srgbClr val="FFFFFF"/>
                </a:solidFill>
                <a:latin typeface="Open Sans Bold"/>
                <a:ea typeface="Open Sans Bold"/>
                <a:cs typeface="Open Sans Bold"/>
                <a:sym typeface="Open Sans Bold"/>
              </a:rPr>
              <a:t>Max : prend la meilleure des meilleurs réductions </a:t>
            </a:r>
          </a:p>
          <a:p>
            <a:pPr algn="ctr">
              <a:lnSpc>
                <a:spcPts val="3319"/>
              </a:lnSpc>
              <a:spcBef>
                <a:spcPct val="0"/>
              </a:spcBef>
            </a:pPr>
            <a:r>
              <a:rPr lang="en-US" b="true" sz="2370">
                <a:solidFill>
                  <a:srgbClr val="FFFFFF"/>
                </a:solidFill>
                <a:latin typeface="Open Sans Bold"/>
                <a:ea typeface="Open Sans Bold"/>
                <a:cs typeface="Open Sans Bold"/>
                <a:sym typeface="Open Sans Bold"/>
              </a:rPr>
              <a:t>Moyenne : choisit la meilleur des moyenne des réductions valides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sp>
        <p:nvSpPr>
          <p:cNvPr name="Freeform 2" id="2"/>
          <p:cNvSpPr/>
          <p:nvPr/>
        </p:nvSpPr>
        <p:spPr>
          <a:xfrm flipH="false" flipV="false" rot="0">
            <a:off x="14444403" y="0"/>
            <a:ext cx="3915341" cy="2668233"/>
          </a:xfrm>
          <a:custGeom>
            <a:avLst/>
            <a:gdLst/>
            <a:ahLst/>
            <a:cxnLst/>
            <a:rect r="r" b="b" t="t" l="l"/>
            <a:pathLst>
              <a:path h="2668233" w="3915341">
                <a:moveTo>
                  <a:pt x="0" y="0"/>
                </a:moveTo>
                <a:lnTo>
                  <a:pt x="3915341" y="0"/>
                </a:lnTo>
                <a:lnTo>
                  <a:pt x="3915341" y="2668233"/>
                </a:lnTo>
                <a:lnTo>
                  <a:pt x="0" y="2668233"/>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16</a:t>
            </a:r>
          </a:p>
        </p:txBody>
      </p:sp>
      <p:sp>
        <p:nvSpPr>
          <p:cNvPr name="TextBox 4" id="4"/>
          <p:cNvSpPr txBox="true"/>
          <p:nvPr/>
        </p:nvSpPr>
        <p:spPr>
          <a:xfrm rot="0">
            <a:off x="4750435" y="243225"/>
            <a:ext cx="8787130"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IA d’Assistance Heuristique</a:t>
            </a:r>
          </a:p>
        </p:txBody>
      </p:sp>
      <p:sp>
        <p:nvSpPr>
          <p:cNvPr name="Freeform 5" id="5"/>
          <p:cNvSpPr/>
          <p:nvPr/>
        </p:nvSpPr>
        <p:spPr>
          <a:xfrm flipH="false" flipV="false" rot="0">
            <a:off x="646878" y="4778549"/>
            <a:ext cx="8690238" cy="4781376"/>
          </a:xfrm>
          <a:custGeom>
            <a:avLst/>
            <a:gdLst/>
            <a:ahLst/>
            <a:cxnLst/>
            <a:rect r="r" b="b" t="t" l="l"/>
            <a:pathLst>
              <a:path h="4781376" w="8690238">
                <a:moveTo>
                  <a:pt x="0" y="0"/>
                </a:moveTo>
                <a:lnTo>
                  <a:pt x="8690239" y="0"/>
                </a:lnTo>
                <a:lnTo>
                  <a:pt x="8690239" y="4781376"/>
                </a:lnTo>
                <a:lnTo>
                  <a:pt x="0" y="4781376"/>
                </a:lnTo>
                <a:lnTo>
                  <a:pt x="0" y="0"/>
                </a:lnTo>
                <a:close/>
              </a:path>
            </a:pathLst>
          </a:custGeom>
          <a:blipFill>
            <a:blip r:embed="rId3"/>
            <a:stretch>
              <a:fillRect l="0" t="0" r="0" b="0"/>
            </a:stretch>
          </a:blipFill>
        </p:spPr>
      </p:sp>
      <p:sp>
        <p:nvSpPr>
          <p:cNvPr name="TextBox 6" id="6"/>
          <p:cNvSpPr txBox="true"/>
          <p:nvPr/>
        </p:nvSpPr>
        <p:spPr>
          <a:xfrm rot="0">
            <a:off x="4655688" y="1187984"/>
            <a:ext cx="8976623" cy="537845"/>
          </a:xfrm>
          <a:prstGeom prst="rect">
            <a:avLst/>
          </a:prstGeom>
        </p:spPr>
        <p:txBody>
          <a:bodyPr anchor="t" rtlCol="false" tIns="0" lIns="0" bIns="0" rIns="0">
            <a:spAutoFit/>
          </a:bodyPr>
          <a:lstStyle/>
          <a:p>
            <a:pPr algn="l">
              <a:lnSpc>
                <a:spcPts val="4480"/>
              </a:lnSpc>
              <a:spcBef>
                <a:spcPct val="0"/>
              </a:spcBef>
            </a:pPr>
            <a:r>
              <a:rPr lang="en-US" b="true" sz="3200">
                <a:solidFill>
                  <a:srgbClr val="FFFFFF"/>
                </a:solidFill>
                <a:latin typeface="Open Sans Bold"/>
                <a:ea typeface="Open Sans Bold"/>
                <a:cs typeface="Open Sans Bold"/>
                <a:sym typeface="Open Sans Bold"/>
              </a:rPr>
              <a:t>Très similaire à l’IA Assistance Choco-Solver</a:t>
            </a:r>
          </a:p>
        </p:txBody>
      </p:sp>
      <p:sp>
        <p:nvSpPr>
          <p:cNvPr name="TextBox 7" id="7"/>
          <p:cNvSpPr txBox="true"/>
          <p:nvPr/>
        </p:nvSpPr>
        <p:spPr>
          <a:xfrm rot="0">
            <a:off x="743437" y="2893761"/>
            <a:ext cx="8497122" cy="1046881"/>
          </a:xfrm>
          <a:prstGeom prst="rect">
            <a:avLst/>
          </a:prstGeom>
        </p:spPr>
        <p:txBody>
          <a:bodyPr anchor="t" rtlCol="false" tIns="0" lIns="0" bIns="0" rIns="0">
            <a:spAutoFit/>
          </a:bodyPr>
          <a:lstStyle/>
          <a:p>
            <a:pPr algn="l" marL="645146" indent="-322573" lvl="1">
              <a:lnSpc>
                <a:spcPts val="4183"/>
              </a:lnSpc>
              <a:buFont typeface="Arial"/>
              <a:buChar char="•"/>
            </a:pPr>
            <a:r>
              <a:rPr lang="en-US" b="true" sz="2988">
                <a:solidFill>
                  <a:srgbClr val="FFFFFF"/>
                </a:solidFill>
                <a:latin typeface="Open Sans Bold"/>
                <a:ea typeface="Open Sans Bold"/>
                <a:cs typeface="Open Sans Bold"/>
                <a:sym typeface="Open Sans Bold"/>
              </a:rPr>
              <a:t>Utilise l’IA de Déduction Heuristique</a:t>
            </a:r>
          </a:p>
          <a:p>
            <a:pPr algn="l" marL="645146" indent="-322573" lvl="1">
              <a:lnSpc>
                <a:spcPts val="4183"/>
              </a:lnSpc>
              <a:buFont typeface="Arial"/>
              <a:buChar char="•"/>
            </a:pPr>
            <a:r>
              <a:rPr lang="en-US" b="true" sz="2988">
                <a:solidFill>
                  <a:srgbClr val="FFFFFF"/>
                </a:solidFill>
                <a:latin typeface="Open Sans Bold"/>
                <a:ea typeface="Open Sans Bold"/>
                <a:cs typeface="Open Sans Bold"/>
                <a:sym typeface="Open Sans Bold"/>
              </a:rPr>
              <a:t>Calcul du score de la réduction différent</a:t>
            </a:r>
          </a:p>
        </p:txBody>
      </p:sp>
      <p:sp>
        <p:nvSpPr>
          <p:cNvPr name="TextBox 8" id="8"/>
          <p:cNvSpPr txBox="true"/>
          <p:nvPr/>
        </p:nvSpPr>
        <p:spPr>
          <a:xfrm rot="0">
            <a:off x="9661259" y="5086350"/>
            <a:ext cx="7942104" cy="3412705"/>
          </a:xfrm>
          <a:prstGeom prst="rect">
            <a:avLst/>
          </a:prstGeom>
        </p:spPr>
        <p:txBody>
          <a:bodyPr anchor="t" rtlCol="false" tIns="0" lIns="0" bIns="0" rIns="0">
            <a:spAutoFit/>
          </a:bodyPr>
          <a:lstStyle/>
          <a:p>
            <a:pPr algn="just">
              <a:lnSpc>
                <a:spcPts val="3910"/>
              </a:lnSpc>
            </a:pPr>
            <a:r>
              <a:rPr lang="en-US" b="true" sz="2792">
                <a:solidFill>
                  <a:srgbClr val="FFFFFF"/>
                </a:solidFill>
                <a:latin typeface="Open Sans Bold"/>
                <a:ea typeface="Open Sans Bold"/>
                <a:cs typeface="Open Sans Bold"/>
                <a:sym typeface="Open Sans Bold"/>
              </a:rPr>
              <a:t>On compte le nombre de domaines avant de poser la question et on le recompte après avoir posée la question.</a:t>
            </a:r>
          </a:p>
          <a:p>
            <a:pPr algn="just">
              <a:lnSpc>
                <a:spcPts val="3910"/>
              </a:lnSpc>
            </a:pPr>
          </a:p>
          <a:p>
            <a:pPr algn="just">
              <a:lnSpc>
                <a:spcPts val="3910"/>
              </a:lnSpc>
            </a:pPr>
            <a:r>
              <a:rPr lang="en-US" b="true" sz="2792">
                <a:solidFill>
                  <a:srgbClr val="FFFFFF"/>
                </a:solidFill>
                <a:latin typeface="Open Sans Bold"/>
                <a:ea typeface="Open Sans Bold"/>
                <a:cs typeface="Open Sans Bold"/>
                <a:sym typeface="Open Sans Bold"/>
              </a:rPr>
              <a:t>Le score augmente quand on élimine la possibilité de présence d’un personnage à un temps et à un lieu.</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831515"/>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17</a:t>
            </a:r>
          </a:p>
        </p:txBody>
      </p:sp>
      <p:sp>
        <p:nvSpPr>
          <p:cNvPr name="TextBox 3" id="3"/>
          <p:cNvSpPr txBox="true"/>
          <p:nvPr/>
        </p:nvSpPr>
        <p:spPr>
          <a:xfrm rot="0">
            <a:off x="3714274" y="243225"/>
            <a:ext cx="10859452"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Comparaison des IA d’Assistances</a:t>
            </a:r>
          </a:p>
        </p:txBody>
      </p:sp>
      <p:sp>
        <p:nvSpPr>
          <p:cNvPr name="TextBox 4" id="4"/>
          <p:cNvSpPr txBox="true"/>
          <p:nvPr/>
        </p:nvSpPr>
        <p:spPr>
          <a:xfrm rot="0">
            <a:off x="1028700" y="3179957"/>
            <a:ext cx="1901221" cy="10572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Résultats similaires</a:t>
            </a:r>
          </a:p>
        </p:txBody>
      </p:sp>
      <p:sp>
        <p:nvSpPr>
          <p:cNvPr name="TextBox 5" id="5"/>
          <p:cNvSpPr txBox="true"/>
          <p:nvPr/>
        </p:nvSpPr>
        <p:spPr>
          <a:xfrm rot="0">
            <a:off x="1028700" y="2006477"/>
            <a:ext cx="1433385" cy="537845"/>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Triche</a:t>
            </a:r>
          </a:p>
        </p:txBody>
      </p:sp>
      <p:sp>
        <p:nvSpPr>
          <p:cNvPr name="TextBox 6" id="6"/>
          <p:cNvSpPr txBox="true"/>
          <p:nvPr/>
        </p:nvSpPr>
        <p:spPr>
          <a:xfrm rot="0">
            <a:off x="3071685" y="1965837"/>
            <a:ext cx="1118933"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Min</a:t>
            </a:r>
          </a:p>
          <a:p>
            <a:pPr algn="ctr">
              <a:lnSpc>
                <a:spcPts val="4480"/>
              </a:lnSpc>
            </a:pPr>
          </a:p>
        </p:txBody>
      </p:sp>
      <p:sp>
        <p:nvSpPr>
          <p:cNvPr name="AutoShape 7" id="7"/>
          <p:cNvSpPr/>
          <p:nvPr/>
        </p:nvSpPr>
        <p:spPr>
          <a:xfrm flipH="true" flipV="true">
            <a:off x="9109108" y="2022987"/>
            <a:ext cx="34892" cy="2590882"/>
          </a:xfrm>
          <a:prstGeom prst="line">
            <a:avLst/>
          </a:prstGeom>
          <a:ln cap="flat" w="76200">
            <a:solidFill>
              <a:srgbClr val="DC850D"/>
            </a:solidFill>
            <a:prstDash val="sysDash"/>
            <a:headEnd type="none" len="sm" w="sm"/>
            <a:tailEnd type="none" len="sm" w="sm"/>
          </a:ln>
        </p:spPr>
      </p:sp>
      <p:sp>
        <p:nvSpPr>
          <p:cNvPr name="TextBox 8" id="8"/>
          <p:cNvSpPr txBox="true"/>
          <p:nvPr/>
        </p:nvSpPr>
        <p:spPr>
          <a:xfrm rot="0">
            <a:off x="812354" y="6342257"/>
            <a:ext cx="7991954" cy="2223770"/>
          </a:xfrm>
          <a:prstGeom prst="rect">
            <a:avLst/>
          </a:prstGeom>
        </p:spPr>
        <p:txBody>
          <a:bodyPr anchor="t" rtlCol="false" tIns="0" lIns="0" bIns="0" rIns="0">
            <a:spAutoFit/>
          </a:bodyPr>
          <a:lstStyle/>
          <a:p>
            <a:pPr algn="r">
              <a:lnSpc>
                <a:spcPts val="4480"/>
              </a:lnSpc>
            </a:pPr>
            <a:r>
              <a:rPr lang="en-US" sz="3200" b="true">
                <a:solidFill>
                  <a:srgbClr val="FFFFFF"/>
                </a:solidFill>
                <a:latin typeface="Open Sans Bold"/>
                <a:ea typeface="Open Sans Bold"/>
                <a:cs typeface="Open Sans Bold"/>
                <a:sym typeface="Open Sans Bold"/>
              </a:rPr>
              <a:t>L’IA d’Assistance Choco-Solver a une propagation plus complète et exhaustive des contraintes ce qui explique son meilleur score.</a:t>
            </a:r>
          </a:p>
        </p:txBody>
      </p:sp>
      <p:sp>
        <p:nvSpPr>
          <p:cNvPr name="TextBox 9" id="9"/>
          <p:cNvSpPr txBox="true"/>
          <p:nvPr/>
        </p:nvSpPr>
        <p:spPr>
          <a:xfrm rot="0">
            <a:off x="4800219" y="1965837"/>
            <a:ext cx="1118933"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Max</a:t>
            </a:r>
          </a:p>
          <a:p>
            <a:pPr algn="ctr">
              <a:lnSpc>
                <a:spcPts val="4480"/>
              </a:lnSpc>
            </a:pPr>
          </a:p>
        </p:txBody>
      </p:sp>
      <p:sp>
        <p:nvSpPr>
          <p:cNvPr name="TextBox 10" id="10"/>
          <p:cNvSpPr txBox="true"/>
          <p:nvPr/>
        </p:nvSpPr>
        <p:spPr>
          <a:xfrm rot="0">
            <a:off x="6525964" y="1965837"/>
            <a:ext cx="1905063"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Moyenne</a:t>
            </a:r>
          </a:p>
          <a:p>
            <a:pPr algn="ctr">
              <a:lnSpc>
                <a:spcPts val="4480"/>
              </a:lnSpc>
            </a:pPr>
          </a:p>
        </p:txBody>
      </p:sp>
      <p:sp>
        <p:nvSpPr>
          <p:cNvPr name="TextBox 11" id="11"/>
          <p:cNvSpPr txBox="true"/>
          <p:nvPr/>
        </p:nvSpPr>
        <p:spPr>
          <a:xfrm rot="0">
            <a:off x="9756808" y="2006477"/>
            <a:ext cx="1433385" cy="537845"/>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Triche</a:t>
            </a:r>
          </a:p>
        </p:txBody>
      </p:sp>
      <p:sp>
        <p:nvSpPr>
          <p:cNvPr name="TextBox 12" id="12"/>
          <p:cNvSpPr txBox="true"/>
          <p:nvPr/>
        </p:nvSpPr>
        <p:spPr>
          <a:xfrm rot="0">
            <a:off x="11799793" y="1965837"/>
            <a:ext cx="1118933"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Min</a:t>
            </a:r>
          </a:p>
          <a:p>
            <a:pPr algn="ctr">
              <a:lnSpc>
                <a:spcPts val="4480"/>
              </a:lnSpc>
            </a:pPr>
          </a:p>
        </p:txBody>
      </p:sp>
      <p:sp>
        <p:nvSpPr>
          <p:cNvPr name="TextBox 13" id="13"/>
          <p:cNvSpPr txBox="true"/>
          <p:nvPr/>
        </p:nvSpPr>
        <p:spPr>
          <a:xfrm rot="0">
            <a:off x="13528326" y="1965837"/>
            <a:ext cx="1118933"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Max</a:t>
            </a:r>
          </a:p>
          <a:p>
            <a:pPr algn="ctr">
              <a:lnSpc>
                <a:spcPts val="4480"/>
              </a:lnSpc>
            </a:pPr>
          </a:p>
        </p:txBody>
      </p:sp>
      <p:sp>
        <p:nvSpPr>
          <p:cNvPr name="TextBox 14" id="14"/>
          <p:cNvSpPr txBox="true"/>
          <p:nvPr/>
        </p:nvSpPr>
        <p:spPr>
          <a:xfrm rot="0">
            <a:off x="15254071" y="1965837"/>
            <a:ext cx="1905063" cy="1099820"/>
          </a:xfrm>
          <a:prstGeom prst="rect">
            <a:avLst/>
          </a:prstGeom>
        </p:spPr>
        <p:txBody>
          <a:bodyPr anchor="t" rtlCol="false" tIns="0" lIns="0" bIns="0" rIns="0">
            <a:spAutoFit/>
          </a:bodyPr>
          <a:lstStyle/>
          <a:p>
            <a:pPr algn="ctr">
              <a:lnSpc>
                <a:spcPts val="4480"/>
              </a:lnSpc>
            </a:pPr>
            <a:r>
              <a:rPr lang="en-US" sz="3200" b="true">
                <a:solidFill>
                  <a:srgbClr val="DC850D"/>
                </a:solidFill>
                <a:latin typeface="Open Sans Bold"/>
                <a:ea typeface="Open Sans Bold"/>
                <a:cs typeface="Open Sans Bold"/>
                <a:sym typeface="Open Sans Bold"/>
              </a:rPr>
              <a:t>Moyenne</a:t>
            </a:r>
          </a:p>
          <a:p>
            <a:pPr algn="ctr">
              <a:lnSpc>
                <a:spcPts val="4480"/>
              </a:lnSpc>
            </a:pPr>
          </a:p>
        </p:txBody>
      </p:sp>
      <p:sp>
        <p:nvSpPr>
          <p:cNvPr name="TextBox 15" id="15"/>
          <p:cNvSpPr txBox="true"/>
          <p:nvPr/>
        </p:nvSpPr>
        <p:spPr>
          <a:xfrm rot="0">
            <a:off x="3591174" y="1277887"/>
            <a:ext cx="2327978"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Choco-Solver</a:t>
            </a:r>
          </a:p>
        </p:txBody>
      </p:sp>
      <p:sp>
        <p:nvSpPr>
          <p:cNvPr name="TextBox 16" id="16"/>
          <p:cNvSpPr txBox="true"/>
          <p:nvPr/>
        </p:nvSpPr>
        <p:spPr>
          <a:xfrm rot="0">
            <a:off x="12359260" y="1277887"/>
            <a:ext cx="2035987"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Heuristique</a:t>
            </a:r>
          </a:p>
        </p:txBody>
      </p:sp>
      <p:sp>
        <p:nvSpPr>
          <p:cNvPr name="TextBox 17" id="17"/>
          <p:cNvSpPr txBox="true"/>
          <p:nvPr/>
        </p:nvSpPr>
        <p:spPr>
          <a:xfrm rot="0">
            <a:off x="9522890" y="2998982"/>
            <a:ext cx="1901221" cy="10572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Résultats similaires</a:t>
            </a:r>
          </a:p>
        </p:txBody>
      </p:sp>
      <p:sp>
        <p:nvSpPr>
          <p:cNvPr name="TextBox 18" id="18"/>
          <p:cNvSpPr txBox="true"/>
          <p:nvPr/>
        </p:nvSpPr>
        <p:spPr>
          <a:xfrm rot="0">
            <a:off x="3431966" y="3218057"/>
            <a:ext cx="4837932"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Meilleur score de réduction</a:t>
            </a:r>
          </a:p>
        </p:txBody>
      </p:sp>
      <p:sp>
        <p:nvSpPr>
          <p:cNvPr name="TextBox 19" id="19"/>
          <p:cNvSpPr txBox="true"/>
          <p:nvPr/>
        </p:nvSpPr>
        <p:spPr>
          <a:xfrm rot="0">
            <a:off x="11770348" y="3265682"/>
            <a:ext cx="5249796"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En moyenne 12 fois plus rapide</a:t>
            </a:r>
          </a:p>
        </p:txBody>
      </p:sp>
      <p:sp>
        <p:nvSpPr>
          <p:cNvPr name="TextBox 20" id="20"/>
          <p:cNvSpPr txBox="true"/>
          <p:nvPr/>
        </p:nvSpPr>
        <p:spPr>
          <a:xfrm rot="0">
            <a:off x="9522890" y="6342257"/>
            <a:ext cx="7991954" cy="2223770"/>
          </a:xfrm>
          <a:prstGeom prst="rect">
            <a:avLst/>
          </a:prstGeom>
        </p:spPr>
        <p:txBody>
          <a:bodyPr anchor="t" rtlCol="false" tIns="0" lIns="0" bIns="0" rIns="0">
            <a:spAutoFit/>
          </a:bodyPr>
          <a:lstStyle/>
          <a:p>
            <a:pPr algn="l">
              <a:lnSpc>
                <a:spcPts val="4480"/>
              </a:lnSpc>
            </a:pPr>
            <a:r>
              <a:rPr lang="en-US" sz="3200" b="true">
                <a:solidFill>
                  <a:srgbClr val="FFFFFF"/>
                </a:solidFill>
                <a:latin typeface="Open Sans Bold"/>
                <a:ea typeface="Open Sans Bold"/>
                <a:cs typeface="Open Sans Bold"/>
                <a:sym typeface="Open Sans Bold"/>
              </a:rPr>
              <a:t>L’IA d’Assistance Heuristique est plus rapide car sa propagation est moins complète et elle requiert moins de puissance de calcul.</a:t>
            </a:r>
          </a:p>
        </p:txBody>
      </p:sp>
      <p:sp>
        <p:nvSpPr>
          <p:cNvPr name="AutoShape 21" id="21"/>
          <p:cNvSpPr/>
          <p:nvPr/>
        </p:nvSpPr>
        <p:spPr>
          <a:xfrm flipH="true" flipV="true">
            <a:off x="9147204" y="6149177"/>
            <a:ext cx="34892" cy="2590882"/>
          </a:xfrm>
          <a:prstGeom prst="line">
            <a:avLst/>
          </a:prstGeom>
          <a:ln cap="flat" w="76200">
            <a:solidFill>
              <a:srgbClr val="F58219"/>
            </a:solidFill>
            <a:prstDash val="sysDash"/>
            <a:headEnd type="none" len="sm" w="sm"/>
            <a:tailEnd type="none" len="sm" w="sm"/>
          </a:ln>
        </p:spPr>
      </p:sp>
      <p:sp>
        <p:nvSpPr>
          <p:cNvPr name="TextBox 22" id="22"/>
          <p:cNvSpPr txBox="true"/>
          <p:nvPr/>
        </p:nvSpPr>
        <p:spPr>
          <a:xfrm rot="0">
            <a:off x="1028700" y="4547194"/>
            <a:ext cx="1901221"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Plus lent</a:t>
            </a:r>
          </a:p>
        </p:txBody>
      </p:sp>
      <p:sp>
        <p:nvSpPr>
          <p:cNvPr name="TextBox 23" id="23"/>
          <p:cNvSpPr txBox="true"/>
          <p:nvPr/>
        </p:nvSpPr>
        <p:spPr>
          <a:xfrm rot="0">
            <a:off x="9522890" y="4318594"/>
            <a:ext cx="1901221"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FFFF"/>
                </a:solidFill>
                <a:latin typeface="Mukta Mahee Bold"/>
                <a:ea typeface="Mukta Mahee Bold"/>
                <a:cs typeface="Mukta Mahee Bold"/>
                <a:sym typeface="Mukta Mahee Bold"/>
              </a:rPr>
              <a:t>Plus rapide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sp>
        <p:nvSpPr>
          <p:cNvPr name="Freeform 2" id="2"/>
          <p:cNvSpPr/>
          <p:nvPr/>
        </p:nvSpPr>
        <p:spPr>
          <a:xfrm flipH="false" flipV="false" rot="0">
            <a:off x="684841" y="1653303"/>
            <a:ext cx="7065857" cy="6833843"/>
          </a:xfrm>
          <a:custGeom>
            <a:avLst/>
            <a:gdLst/>
            <a:ahLst/>
            <a:cxnLst/>
            <a:rect r="r" b="b" t="t" l="l"/>
            <a:pathLst>
              <a:path h="6833843" w="7065857">
                <a:moveTo>
                  <a:pt x="0" y="0"/>
                </a:moveTo>
                <a:lnTo>
                  <a:pt x="7065857" y="0"/>
                </a:lnTo>
                <a:lnTo>
                  <a:pt x="7065857" y="6833844"/>
                </a:lnTo>
                <a:lnTo>
                  <a:pt x="0" y="6833844"/>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18</a:t>
            </a:r>
          </a:p>
        </p:txBody>
      </p:sp>
      <p:sp>
        <p:nvSpPr>
          <p:cNvPr name="TextBox 4" id="4"/>
          <p:cNvSpPr txBox="true"/>
          <p:nvPr/>
        </p:nvSpPr>
        <p:spPr>
          <a:xfrm rot="0">
            <a:off x="7750698" y="316230"/>
            <a:ext cx="2786604" cy="712470"/>
          </a:xfrm>
          <a:prstGeom prst="rect">
            <a:avLst/>
          </a:prstGeom>
        </p:spPr>
        <p:txBody>
          <a:bodyPr anchor="t" rtlCol="false" tIns="0" lIns="0" bIns="0" rIns="0">
            <a:spAutoFit/>
          </a:bodyPr>
          <a:lstStyle/>
          <a:p>
            <a:pPr algn="ctr">
              <a:lnSpc>
                <a:spcPts val="5880"/>
              </a:lnSpc>
            </a:pPr>
            <a:r>
              <a:rPr lang="en-US" sz="4200" b="true">
                <a:solidFill>
                  <a:srgbClr val="DC850D"/>
                </a:solidFill>
                <a:latin typeface="Open Sans Bold"/>
                <a:ea typeface="Open Sans Bold"/>
                <a:cs typeface="Open Sans Bold"/>
                <a:sym typeface="Open Sans Bold"/>
              </a:rPr>
              <a:t>IA Joueuse</a:t>
            </a:r>
          </a:p>
        </p:txBody>
      </p:sp>
      <p:sp>
        <p:nvSpPr>
          <p:cNvPr name="TextBox 5" id="5"/>
          <p:cNvSpPr txBox="true"/>
          <p:nvPr/>
        </p:nvSpPr>
        <p:spPr>
          <a:xfrm rot="0">
            <a:off x="10222098" y="1577103"/>
            <a:ext cx="6574414" cy="2198289"/>
          </a:xfrm>
          <a:prstGeom prst="rect">
            <a:avLst/>
          </a:prstGeom>
        </p:spPr>
        <p:txBody>
          <a:bodyPr anchor="t" rtlCol="false" tIns="0" lIns="0" bIns="0" rIns="0">
            <a:spAutoFit/>
          </a:bodyPr>
          <a:lstStyle/>
          <a:p>
            <a:pPr algn="ctr">
              <a:lnSpc>
                <a:spcPts val="5880"/>
              </a:lnSpc>
            </a:pPr>
            <a:r>
              <a:rPr lang="en-US" sz="4200" b="true">
                <a:solidFill>
                  <a:srgbClr val="DC850D"/>
                </a:solidFill>
                <a:latin typeface="Open Sans Bold"/>
                <a:ea typeface="Open Sans Bold"/>
                <a:cs typeface="Open Sans Bold"/>
                <a:sym typeface="Open Sans Bold"/>
              </a:rPr>
              <a:t>Correction automatique </a:t>
            </a:r>
          </a:p>
          <a:p>
            <a:pPr algn="ctr">
              <a:lnSpc>
                <a:spcPts val="5880"/>
              </a:lnSpc>
            </a:pPr>
            <a:r>
              <a:rPr lang="en-US" sz="4200" b="true">
                <a:solidFill>
                  <a:srgbClr val="DC850D"/>
                </a:solidFill>
                <a:latin typeface="Open Sans Bold"/>
                <a:ea typeface="Open Sans Bold"/>
                <a:cs typeface="Open Sans Bold"/>
                <a:sym typeface="Open Sans Bold"/>
              </a:rPr>
              <a:t>de l’enquête par l’IA </a:t>
            </a:r>
          </a:p>
          <a:p>
            <a:pPr algn="ctr">
              <a:lnSpc>
                <a:spcPts val="5880"/>
              </a:lnSpc>
            </a:pPr>
            <a:r>
              <a:rPr lang="en-US" sz="4200" b="true">
                <a:solidFill>
                  <a:srgbClr val="DC850D"/>
                </a:solidFill>
                <a:latin typeface="Open Sans Bold"/>
                <a:ea typeface="Open Sans Bold"/>
                <a:cs typeface="Open Sans Bold"/>
                <a:sym typeface="Open Sans Bold"/>
              </a:rPr>
              <a:t>d’Assistance choisie</a:t>
            </a:r>
          </a:p>
        </p:txBody>
      </p:sp>
      <p:sp>
        <p:nvSpPr>
          <p:cNvPr name="TextBox 6" id="6"/>
          <p:cNvSpPr txBox="true"/>
          <p:nvPr/>
        </p:nvSpPr>
        <p:spPr>
          <a:xfrm rot="0">
            <a:off x="9144000" y="4356417"/>
            <a:ext cx="8321446" cy="1054100"/>
          </a:xfrm>
          <a:prstGeom prst="rect">
            <a:avLst/>
          </a:prstGeom>
        </p:spPr>
        <p:txBody>
          <a:bodyPr anchor="t" rtlCol="false" tIns="0" lIns="0" bIns="0" rIns="0">
            <a:spAutoFit/>
          </a:bodyPr>
          <a:lstStyle/>
          <a:p>
            <a:pPr algn="ctr" marL="431801" indent="-215900" lvl="1">
              <a:lnSpc>
                <a:spcPts val="2800"/>
              </a:lnSpc>
              <a:buFont typeface="Arial"/>
              <a:buChar char="•"/>
            </a:pPr>
            <a:r>
              <a:rPr lang="en-US" b="true" sz="2000">
                <a:solidFill>
                  <a:srgbClr val="FFFFFF"/>
                </a:solidFill>
                <a:latin typeface="Open Sans Bold"/>
                <a:ea typeface="Open Sans Bold"/>
                <a:cs typeface="Open Sans Bold"/>
                <a:sym typeface="Open Sans Bold"/>
              </a:rPr>
              <a:t>Utilise l’IA d’Assistance pour poser les meilleurs questions</a:t>
            </a:r>
          </a:p>
          <a:p>
            <a:pPr algn="ctr" marL="431801" indent="-215900" lvl="1">
              <a:lnSpc>
                <a:spcPts val="2800"/>
              </a:lnSpc>
              <a:buFont typeface="Arial"/>
              <a:buChar char="•"/>
            </a:pPr>
            <a:r>
              <a:rPr lang="en-US" b="true" sz="2000">
                <a:solidFill>
                  <a:srgbClr val="FFFFFF"/>
                </a:solidFill>
                <a:latin typeface="Open Sans Bold"/>
                <a:ea typeface="Open Sans Bold"/>
                <a:cs typeface="Open Sans Bold"/>
                <a:sym typeface="Open Sans Bold"/>
              </a:rPr>
              <a:t>Affiche la solution finale avec l’historique des questions et le film avec les pions de déduction</a:t>
            </a:r>
          </a:p>
        </p:txBody>
      </p:sp>
      <p:sp>
        <p:nvSpPr>
          <p:cNvPr name="Freeform 7" id="7"/>
          <p:cNvSpPr/>
          <p:nvPr/>
        </p:nvSpPr>
        <p:spPr>
          <a:xfrm flipH="false" flipV="false" rot="0">
            <a:off x="9534568" y="5987254"/>
            <a:ext cx="7540310" cy="3421859"/>
          </a:xfrm>
          <a:custGeom>
            <a:avLst/>
            <a:gdLst/>
            <a:ahLst/>
            <a:cxnLst/>
            <a:rect r="r" b="b" t="t" l="l"/>
            <a:pathLst>
              <a:path h="3421859" w="7540310">
                <a:moveTo>
                  <a:pt x="0" y="0"/>
                </a:moveTo>
                <a:lnTo>
                  <a:pt x="7540310" y="0"/>
                </a:lnTo>
                <a:lnTo>
                  <a:pt x="7540310" y="3421858"/>
                </a:lnTo>
                <a:lnTo>
                  <a:pt x="0" y="3421858"/>
                </a:lnTo>
                <a:lnTo>
                  <a:pt x="0" y="0"/>
                </a:lnTo>
                <a:close/>
              </a:path>
            </a:pathLst>
          </a:custGeom>
          <a:blipFill>
            <a:blip r:embed="rId3"/>
            <a:stretch>
              <a:fillRect l="0" t="0" r="0" b="0"/>
            </a:stretch>
          </a:blipFill>
        </p:spPr>
      </p:sp>
      <p:sp>
        <p:nvSpPr>
          <p:cNvPr name="TextBox 8" id="8"/>
          <p:cNvSpPr txBox="true"/>
          <p:nvPr/>
        </p:nvSpPr>
        <p:spPr>
          <a:xfrm rot="0">
            <a:off x="684841" y="9068172"/>
            <a:ext cx="7065857" cy="701675"/>
          </a:xfrm>
          <a:prstGeom prst="rect">
            <a:avLst/>
          </a:prstGeom>
        </p:spPr>
        <p:txBody>
          <a:bodyPr anchor="t" rtlCol="false" tIns="0" lIns="0" bIns="0" rIns="0">
            <a:spAutoFit/>
          </a:bodyPr>
          <a:lstStyle/>
          <a:p>
            <a:pPr algn="ctr">
              <a:lnSpc>
                <a:spcPts val="2800"/>
              </a:lnSpc>
            </a:pPr>
            <a:r>
              <a:rPr lang="en-US" b="true" sz="2000">
                <a:solidFill>
                  <a:srgbClr val="FFFFFF"/>
                </a:solidFill>
                <a:latin typeface="Open Sans Bold"/>
                <a:ea typeface="Open Sans Bold"/>
                <a:cs typeface="Open Sans Bold"/>
                <a:sym typeface="Open Sans Bold"/>
              </a:rPr>
              <a:t>En moyenne, l’IA Joueuse trouve la réponse à une enquête générée en 10 questions.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987890"/>
            <a:ext cx="6485156" cy="4572035"/>
          </a:xfrm>
          <a:custGeom>
            <a:avLst/>
            <a:gdLst/>
            <a:ahLst/>
            <a:cxnLst/>
            <a:rect r="r" b="b" t="t" l="l"/>
            <a:pathLst>
              <a:path h="4572035" w="6485156">
                <a:moveTo>
                  <a:pt x="0" y="0"/>
                </a:moveTo>
                <a:lnTo>
                  <a:pt x="6485156" y="0"/>
                </a:lnTo>
                <a:lnTo>
                  <a:pt x="6485156" y="4572035"/>
                </a:lnTo>
                <a:lnTo>
                  <a:pt x="0" y="4572035"/>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19</a:t>
            </a:r>
          </a:p>
        </p:txBody>
      </p:sp>
      <p:sp>
        <p:nvSpPr>
          <p:cNvPr name="TextBox 4" id="4"/>
          <p:cNvSpPr txBox="true"/>
          <p:nvPr/>
        </p:nvSpPr>
        <p:spPr>
          <a:xfrm rot="0">
            <a:off x="2892743" y="148589"/>
            <a:ext cx="12502515"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Algorithme de génération de scénarios</a:t>
            </a:r>
          </a:p>
        </p:txBody>
      </p:sp>
      <p:sp>
        <p:nvSpPr>
          <p:cNvPr name="TextBox 5" id="5"/>
          <p:cNvSpPr txBox="true"/>
          <p:nvPr/>
        </p:nvSpPr>
        <p:spPr>
          <a:xfrm rot="0">
            <a:off x="8256631" y="6454758"/>
            <a:ext cx="9002669" cy="1581149"/>
          </a:xfrm>
          <a:prstGeom prst="rect">
            <a:avLst/>
          </a:prstGeom>
        </p:spPr>
        <p:txBody>
          <a:bodyPr anchor="t" rtlCol="false" tIns="0" lIns="0" bIns="0" rIns="0">
            <a:spAutoFit/>
          </a:bodyPr>
          <a:lstStyle/>
          <a:p>
            <a:pPr algn="just">
              <a:lnSpc>
                <a:spcPts val="4200"/>
              </a:lnSpc>
            </a:pPr>
            <a:r>
              <a:rPr lang="en-US" sz="3000" b="true">
                <a:solidFill>
                  <a:srgbClr val="FFFFFF"/>
                </a:solidFill>
                <a:latin typeface="Open Sans Bold"/>
                <a:ea typeface="Open Sans Bold"/>
                <a:cs typeface="Open Sans Bold"/>
                <a:sym typeface="Open Sans Bold"/>
              </a:rPr>
              <a:t>Une enquête aléatoire est générée :</a:t>
            </a:r>
          </a:p>
          <a:p>
            <a:pPr algn="just" marL="647706" indent="-323853" lvl="1">
              <a:lnSpc>
                <a:spcPts val="4200"/>
              </a:lnSpc>
              <a:buFont typeface="Arial"/>
              <a:buChar char="•"/>
            </a:pPr>
            <a:r>
              <a:rPr lang="en-US" b="true" sz="3000">
                <a:solidFill>
                  <a:srgbClr val="FFFFFF"/>
                </a:solidFill>
                <a:latin typeface="Open Sans Bold"/>
                <a:ea typeface="Open Sans Bold"/>
                <a:cs typeface="Open Sans Bold"/>
                <a:sym typeface="Open Sans Bold"/>
              </a:rPr>
              <a:t>Respecte les contraintes du jeu</a:t>
            </a:r>
          </a:p>
          <a:p>
            <a:pPr algn="just" marL="647706" indent="-323853" lvl="1">
              <a:lnSpc>
                <a:spcPts val="4200"/>
              </a:lnSpc>
              <a:spcBef>
                <a:spcPct val="0"/>
              </a:spcBef>
              <a:buFont typeface="Arial"/>
              <a:buChar char="•"/>
            </a:pPr>
            <a:r>
              <a:rPr lang="en-US" b="true" sz="3000">
                <a:solidFill>
                  <a:srgbClr val="FFFFFF"/>
                </a:solidFill>
                <a:latin typeface="Open Sans Bold"/>
                <a:ea typeface="Open Sans Bold"/>
                <a:cs typeface="Open Sans Bold"/>
                <a:sym typeface="Open Sans Bold"/>
              </a:rPr>
              <a:t>Une seule solution possible et trouvable</a:t>
            </a:r>
          </a:p>
        </p:txBody>
      </p:sp>
      <p:sp>
        <p:nvSpPr>
          <p:cNvPr name="Freeform 6" id="6"/>
          <p:cNvSpPr/>
          <p:nvPr/>
        </p:nvSpPr>
        <p:spPr>
          <a:xfrm flipH="false" flipV="false" rot="0">
            <a:off x="5711492" y="1772859"/>
            <a:ext cx="6865017" cy="2470872"/>
          </a:xfrm>
          <a:custGeom>
            <a:avLst/>
            <a:gdLst/>
            <a:ahLst/>
            <a:cxnLst/>
            <a:rect r="r" b="b" t="t" l="l"/>
            <a:pathLst>
              <a:path h="2470872" w="6865017">
                <a:moveTo>
                  <a:pt x="0" y="0"/>
                </a:moveTo>
                <a:lnTo>
                  <a:pt x="6865016" y="0"/>
                </a:lnTo>
                <a:lnTo>
                  <a:pt x="6865016" y="2470872"/>
                </a:lnTo>
                <a:lnTo>
                  <a:pt x="0" y="2470872"/>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910131">
            <a:off x="-1079240" y="3779037"/>
            <a:ext cx="23300020" cy="3958269"/>
            <a:chOff x="0" y="0"/>
            <a:chExt cx="7881735" cy="1338970"/>
          </a:xfrm>
        </p:grpSpPr>
        <p:sp>
          <p:nvSpPr>
            <p:cNvPr name="Freeform 3" id="3"/>
            <p:cNvSpPr/>
            <p:nvPr/>
          </p:nvSpPr>
          <p:spPr>
            <a:xfrm flipH="false" flipV="false" rot="0">
              <a:off x="0" y="0"/>
              <a:ext cx="7881735" cy="1338970"/>
            </a:xfrm>
            <a:custGeom>
              <a:avLst/>
              <a:gdLst/>
              <a:ahLst/>
              <a:cxnLst/>
              <a:rect r="r" b="b" t="t" l="l"/>
              <a:pathLst>
                <a:path h="1338970" w="7881735">
                  <a:moveTo>
                    <a:pt x="0" y="0"/>
                  </a:moveTo>
                  <a:lnTo>
                    <a:pt x="7881735" y="0"/>
                  </a:lnTo>
                  <a:lnTo>
                    <a:pt x="7881735" y="1338970"/>
                  </a:lnTo>
                  <a:lnTo>
                    <a:pt x="0" y="1338970"/>
                  </a:lnTo>
                  <a:close/>
                </a:path>
              </a:pathLst>
            </a:custGeom>
            <a:solidFill>
              <a:srgbClr val="DC850D"/>
            </a:solidFill>
          </p:spPr>
        </p:sp>
      </p:grpSp>
      <p:grpSp>
        <p:nvGrpSpPr>
          <p:cNvPr name="Group 4" id="4"/>
          <p:cNvGrpSpPr/>
          <p:nvPr/>
        </p:nvGrpSpPr>
        <p:grpSpPr>
          <a:xfrm rot="-3910131">
            <a:off x="4763200" y="2552754"/>
            <a:ext cx="23300020" cy="7015990"/>
            <a:chOff x="0" y="0"/>
            <a:chExt cx="7881735" cy="2373310"/>
          </a:xfrm>
        </p:grpSpPr>
        <p:sp>
          <p:nvSpPr>
            <p:cNvPr name="Freeform 5" id="5"/>
            <p:cNvSpPr/>
            <p:nvPr/>
          </p:nvSpPr>
          <p:spPr>
            <a:xfrm flipH="false" flipV="false" rot="0">
              <a:off x="0" y="0"/>
              <a:ext cx="7881735" cy="2373310"/>
            </a:xfrm>
            <a:custGeom>
              <a:avLst/>
              <a:gdLst/>
              <a:ahLst/>
              <a:cxnLst/>
              <a:rect r="r" b="b" t="t" l="l"/>
              <a:pathLst>
                <a:path h="2373310" w="7881735">
                  <a:moveTo>
                    <a:pt x="0" y="0"/>
                  </a:moveTo>
                  <a:lnTo>
                    <a:pt x="7881735" y="0"/>
                  </a:lnTo>
                  <a:lnTo>
                    <a:pt x="7881735" y="2373310"/>
                  </a:lnTo>
                  <a:lnTo>
                    <a:pt x="0" y="2373310"/>
                  </a:lnTo>
                  <a:close/>
                </a:path>
              </a:pathLst>
            </a:custGeom>
            <a:solidFill>
              <a:srgbClr val="84041C"/>
            </a:solidFill>
          </p:spPr>
        </p:sp>
      </p:grpSp>
      <p:grpSp>
        <p:nvGrpSpPr>
          <p:cNvPr name="Group 6" id="6"/>
          <p:cNvGrpSpPr/>
          <p:nvPr/>
        </p:nvGrpSpPr>
        <p:grpSpPr>
          <a:xfrm rot="-10800000">
            <a:off x="12621083" y="-65151"/>
            <a:ext cx="5666917" cy="5657850"/>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00000">
                <a:alpha val="0"/>
              </a:srgbClr>
            </a:solidFill>
          </p:spPr>
        </p:sp>
      </p:grpSp>
      <p:sp>
        <p:nvSpPr>
          <p:cNvPr name="TextBox 8" id="8"/>
          <p:cNvSpPr txBox="true"/>
          <p:nvPr/>
        </p:nvSpPr>
        <p:spPr>
          <a:xfrm rot="0">
            <a:off x="295066" y="707706"/>
            <a:ext cx="9416950" cy="1333500"/>
          </a:xfrm>
          <a:prstGeom prst="rect">
            <a:avLst/>
          </a:prstGeom>
        </p:spPr>
        <p:txBody>
          <a:bodyPr anchor="t" rtlCol="false" tIns="0" lIns="0" bIns="0" rIns="0">
            <a:spAutoFit/>
          </a:bodyPr>
          <a:lstStyle/>
          <a:p>
            <a:pPr algn="l" marL="0" indent="0" lvl="0">
              <a:lnSpc>
                <a:spcPts val="10560"/>
              </a:lnSpc>
              <a:spcBef>
                <a:spcPct val="0"/>
              </a:spcBef>
            </a:pPr>
            <a:r>
              <a:rPr lang="en-US" b="true" sz="8800">
                <a:solidFill>
                  <a:srgbClr val="84041C"/>
                </a:solidFill>
                <a:latin typeface="Mukta Mahee Bold"/>
                <a:ea typeface="Mukta Mahee Bold"/>
                <a:cs typeface="Mukta Mahee Bold"/>
                <a:sym typeface="Mukta Mahee Bold"/>
              </a:rPr>
              <a:t>Sommaire</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a:t>
            </a:r>
          </a:p>
        </p:txBody>
      </p:sp>
      <p:sp>
        <p:nvSpPr>
          <p:cNvPr name="Freeform 10" id="10"/>
          <p:cNvSpPr/>
          <p:nvPr/>
        </p:nvSpPr>
        <p:spPr>
          <a:xfrm flipH="false" flipV="true" rot="5400000">
            <a:off x="14629569" y="6628569"/>
            <a:ext cx="3202063" cy="4114800"/>
          </a:xfrm>
          <a:custGeom>
            <a:avLst/>
            <a:gdLst/>
            <a:ahLst/>
            <a:cxnLst/>
            <a:rect r="r" b="b" t="t" l="l"/>
            <a:pathLst>
              <a:path h="4114800" w="3202063">
                <a:moveTo>
                  <a:pt x="0" y="4114800"/>
                </a:moveTo>
                <a:lnTo>
                  <a:pt x="3202062" y="4114800"/>
                </a:lnTo>
                <a:lnTo>
                  <a:pt x="320206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95066" y="8001635"/>
            <a:ext cx="9416950" cy="528320"/>
          </a:xfrm>
          <a:prstGeom prst="rect">
            <a:avLst/>
          </a:prstGeom>
        </p:spPr>
        <p:txBody>
          <a:bodyPr anchor="t" rtlCol="false" tIns="0" lIns="0" bIns="0" rIns="0">
            <a:spAutoFit/>
          </a:bodyPr>
          <a:lstStyle/>
          <a:p>
            <a:pPr algn="l" marL="690879" indent="-345439" lvl="1">
              <a:lnSpc>
                <a:spcPts val="4479"/>
              </a:lnSpc>
              <a:buFont typeface="Arial"/>
              <a:buChar char="•"/>
            </a:pPr>
            <a:r>
              <a:rPr lang="en-US" b="true" sz="3199">
                <a:solidFill>
                  <a:srgbClr val="DC850D"/>
                </a:solidFill>
                <a:latin typeface="Mukta Mahee Bold"/>
                <a:ea typeface="Mukta Mahee Bold"/>
                <a:cs typeface="Mukta Mahee Bold"/>
                <a:sym typeface="Mukta Mahee Bold"/>
              </a:rPr>
              <a:t>Démonstration de l’application</a:t>
            </a:r>
          </a:p>
        </p:txBody>
      </p:sp>
      <p:sp>
        <p:nvSpPr>
          <p:cNvPr name="TextBox 12" id="12"/>
          <p:cNvSpPr txBox="true"/>
          <p:nvPr/>
        </p:nvSpPr>
        <p:spPr>
          <a:xfrm rot="0">
            <a:off x="295066" y="8729980"/>
            <a:ext cx="9416950" cy="528320"/>
          </a:xfrm>
          <a:prstGeom prst="rect">
            <a:avLst/>
          </a:prstGeom>
        </p:spPr>
        <p:txBody>
          <a:bodyPr anchor="t" rtlCol="false" tIns="0" lIns="0" bIns="0" rIns="0">
            <a:spAutoFit/>
          </a:bodyPr>
          <a:lstStyle/>
          <a:p>
            <a:pPr algn="l" marL="690879" indent="-345439" lvl="1">
              <a:lnSpc>
                <a:spcPts val="4479"/>
              </a:lnSpc>
              <a:buFont typeface="Arial"/>
              <a:buChar char="•"/>
            </a:pPr>
            <a:r>
              <a:rPr lang="en-US" b="true" sz="3199">
                <a:solidFill>
                  <a:srgbClr val="DC850D"/>
                </a:solidFill>
                <a:latin typeface="Mukta Mahee Bold"/>
                <a:ea typeface="Mukta Mahee Bold"/>
                <a:cs typeface="Mukta Mahee Bold"/>
                <a:sym typeface="Mukta Mahee Bold"/>
              </a:rPr>
              <a:t>Conclusion</a:t>
            </a:r>
          </a:p>
        </p:txBody>
      </p:sp>
      <p:sp>
        <p:nvSpPr>
          <p:cNvPr name="TextBox 13" id="13"/>
          <p:cNvSpPr txBox="true"/>
          <p:nvPr/>
        </p:nvSpPr>
        <p:spPr>
          <a:xfrm rot="0">
            <a:off x="1153819" y="5535549"/>
            <a:ext cx="9416950" cy="1526540"/>
          </a:xfrm>
          <a:prstGeom prst="rect">
            <a:avLst/>
          </a:prstGeom>
        </p:spPr>
        <p:txBody>
          <a:bodyPr anchor="t" rtlCol="false" tIns="0" lIns="0" bIns="0" rIns="0">
            <a:spAutoFit/>
          </a:bodyPr>
          <a:lstStyle/>
          <a:p>
            <a:pPr algn="l" marL="626111" indent="-313055" lvl="1">
              <a:lnSpc>
                <a:spcPts val="4060"/>
              </a:lnSpc>
              <a:buFont typeface="Arial"/>
              <a:buChar char="•"/>
            </a:pPr>
            <a:r>
              <a:rPr lang="en-US" b="true" sz="2900">
                <a:solidFill>
                  <a:srgbClr val="000000"/>
                </a:solidFill>
                <a:latin typeface="Mukta Mahee Bold"/>
                <a:ea typeface="Mukta Mahee Bold"/>
                <a:cs typeface="Mukta Mahee Bold"/>
                <a:sym typeface="Mukta Mahee Bold"/>
              </a:rPr>
              <a:t>IA de déduction</a:t>
            </a:r>
          </a:p>
          <a:p>
            <a:pPr algn="l" marL="626111" indent="-313055" lvl="1">
              <a:lnSpc>
                <a:spcPts val="4060"/>
              </a:lnSpc>
              <a:buFont typeface="Arial"/>
              <a:buChar char="•"/>
            </a:pPr>
            <a:r>
              <a:rPr lang="en-US" b="true" sz="2900">
                <a:solidFill>
                  <a:srgbClr val="000000"/>
                </a:solidFill>
                <a:latin typeface="Mukta Mahee Bold"/>
                <a:ea typeface="Mukta Mahee Bold"/>
                <a:cs typeface="Mukta Mahee Bold"/>
                <a:sym typeface="Mukta Mahee Bold"/>
              </a:rPr>
              <a:t>IA d’assistance (qui triche ou pas)</a:t>
            </a:r>
          </a:p>
          <a:p>
            <a:pPr algn="l" marL="626111" indent="-313055" lvl="1">
              <a:lnSpc>
                <a:spcPts val="4060"/>
              </a:lnSpc>
              <a:buFont typeface="Arial"/>
              <a:buChar char="•"/>
            </a:pPr>
            <a:r>
              <a:rPr lang="en-US" b="true" sz="2900">
                <a:solidFill>
                  <a:srgbClr val="000000"/>
                </a:solidFill>
                <a:latin typeface="Mukta Mahee Bold"/>
                <a:ea typeface="Mukta Mahee Bold"/>
                <a:cs typeface="Mukta Mahee Bold"/>
                <a:sym typeface="Mukta Mahee Bold"/>
              </a:rPr>
              <a:t>IA joueuse</a:t>
            </a:r>
          </a:p>
        </p:txBody>
      </p:sp>
      <p:grpSp>
        <p:nvGrpSpPr>
          <p:cNvPr name="Group 14" id="14"/>
          <p:cNvGrpSpPr/>
          <p:nvPr/>
        </p:nvGrpSpPr>
        <p:grpSpPr>
          <a:xfrm rot="0">
            <a:off x="295066" y="2731708"/>
            <a:ext cx="9416950" cy="2734311"/>
            <a:chOff x="0" y="0"/>
            <a:chExt cx="12555934" cy="3645747"/>
          </a:xfrm>
        </p:grpSpPr>
        <p:sp>
          <p:nvSpPr>
            <p:cNvPr name="TextBox 15" id="15"/>
            <p:cNvSpPr txBox="true"/>
            <p:nvPr/>
          </p:nvSpPr>
          <p:spPr>
            <a:xfrm rot="0">
              <a:off x="0" y="2957196"/>
              <a:ext cx="12555934" cy="688552"/>
            </a:xfrm>
            <a:prstGeom prst="rect">
              <a:avLst/>
            </a:prstGeom>
          </p:spPr>
          <p:txBody>
            <a:bodyPr anchor="t" rtlCol="false" tIns="0" lIns="0" bIns="0" rIns="0">
              <a:spAutoFit/>
            </a:bodyPr>
            <a:lstStyle/>
            <a:p>
              <a:pPr algn="l" marL="690879" indent="-345439" lvl="1">
                <a:lnSpc>
                  <a:spcPts val="4479"/>
                </a:lnSpc>
                <a:buFont typeface="Arial"/>
                <a:buChar char="•"/>
              </a:pPr>
              <a:r>
                <a:rPr lang="en-US" b="true" sz="3199">
                  <a:solidFill>
                    <a:srgbClr val="DC850D"/>
                  </a:solidFill>
                  <a:latin typeface="Mukta Mahee Bold"/>
                  <a:ea typeface="Mukta Mahee Bold"/>
                  <a:cs typeface="Mukta Mahee Bold"/>
                  <a:sym typeface="Mukta Mahee Bold"/>
                </a:rPr>
                <a:t>Les différentes IA implémentées</a:t>
              </a:r>
            </a:p>
          </p:txBody>
        </p:sp>
        <p:sp>
          <p:nvSpPr>
            <p:cNvPr name="TextBox 16" id="16"/>
            <p:cNvSpPr txBox="true"/>
            <p:nvPr/>
          </p:nvSpPr>
          <p:spPr>
            <a:xfrm rot="0">
              <a:off x="0" y="-47625"/>
              <a:ext cx="12555934" cy="688624"/>
            </a:xfrm>
            <a:prstGeom prst="rect">
              <a:avLst/>
            </a:prstGeom>
          </p:spPr>
          <p:txBody>
            <a:bodyPr anchor="t" rtlCol="false" tIns="0" lIns="0" bIns="0" rIns="0">
              <a:spAutoFit/>
            </a:bodyPr>
            <a:lstStyle/>
            <a:p>
              <a:pPr algn="l" marL="690879" indent="-345439" lvl="1">
                <a:lnSpc>
                  <a:spcPts val="4479"/>
                </a:lnSpc>
                <a:buFont typeface="Arial"/>
                <a:buChar char="•"/>
              </a:pPr>
              <a:r>
                <a:rPr lang="en-US" b="true" sz="3199">
                  <a:solidFill>
                    <a:srgbClr val="DC850D"/>
                  </a:solidFill>
                  <a:latin typeface="Mukta Mahee Bold"/>
                  <a:ea typeface="Mukta Mahee Bold"/>
                  <a:cs typeface="Mukta Mahee Bold"/>
                  <a:sym typeface="Mukta Mahee Bold"/>
                </a:rPr>
                <a:t>Présentation du sujet</a:t>
              </a:r>
            </a:p>
          </p:txBody>
        </p:sp>
        <p:sp>
          <p:nvSpPr>
            <p:cNvPr name="TextBox 17" id="17"/>
            <p:cNvSpPr txBox="true"/>
            <p:nvPr/>
          </p:nvSpPr>
          <p:spPr>
            <a:xfrm rot="0">
              <a:off x="0" y="1940349"/>
              <a:ext cx="12555934" cy="734272"/>
            </a:xfrm>
            <a:prstGeom prst="rect">
              <a:avLst/>
            </a:prstGeom>
          </p:spPr>
          <p:txBody>
            <a:bodyPr anchor="t" rtlCol="false" tIns="0" lIns="0" bIns="0" rIns="0">
              <a:spAutoFit/>
            </a:bodyPr>
            <a:lstStyle/>
            <a:p>
              <a:pPr algn="l" marL="690879" indent="-345439" lvl="1">
                <a:lnSpc>
                  <a:spcPts val="4479"/>
                </a:lnSpc>
                <a:buFont typeface="Arial"/>
                <a:buChar char="•"/>
              </a:pPr>
              <a:r>
                <a:rPr lang="en-US" b="true" sz="3199">
                  <a:solidFill>
                    <a:srgbClr val="DC850D"/>
                  </a:solidFill>
                  <a:latin typeface="Mukta Mahee Bold"/>
                  <a:ea typeface="Mukta Mahee Bold"/>
                  <a:cs typeface="Mukta Mahee Bold"/>
                  <a:sym typeface="Mukta Mahee Bold"/>
                </a:rPr>
                <a:t>Fonctionnalités liées à l’interface graphique</a:t>
              </a:r>
            </a:p>
          </p:txBody>
        </p:sp>
        <p:sp>
          <p:nvSpPr>
            <p:cNvPr name="TextBox 18" id="18"/>
            <p:cNvSpPr txBox="true"/>
            <p:nvPr/>
          </p:nvSpPr>
          <p:spPr>
            <a:xfrm rot="0">
              <a:off x="0" y="923502"/>
              <a:ext cx="12555934" cy="734272"/>
            </a:xfrm>
            <a:prstGeom prst="rect">
              <a:avLst/>
            </a:prstGeom>
          </p:spPr>
          <p:txBody>
            <a:bodyPr anchor="t" rtlCol="false" tIns="0" lIns="0" bIns="0" rIns="0">
              <a:spAutoFit/>
            </a:bodyPr>
            <a:lstStyle/>
            <a:p>
              <a:pPr algn="l" marL="690879" indent="-345439" lvl="1">
                <a:lnSpc>
                  <a:spcPts val="4479"/>
                </a:lnSpc>
                <a:buFont typeface="Arial"/>
                <a:buChar char="•"/>
              </a:pPr>
              <a:r>
                <a:rPr lang="en-US" b="true" sz="3199">
                  <a:solidFill>
                    <a:srgbClr val="DC850D"/>
                  </a:solidFill>
                  <a:latin typeface="Mukta Mahee Bold"/>
                  <a:ea typeface="Mukta Mahee Bold"/>
                  <a:cs typeface="Mukta Mahee Bold"/>
                  <a:sym typeface="Mukta Mahee Bold"/>
                </a:rPr>
                <a:t>Choix de conception</a:t>
              </a:r>
            </a:p>
          </p:txBody>
        </p:sp>
      </p:grpSp>
      <p:sp>
        <p:nvSpPr>
          <p:cNvPr name="TextBox 19" id="19"/>
          <p:cNvSpPr txBox="true"/>
          <p:nvPr/>
        </p:nvSpPr>
        <p:spPr>
          <a:xfrm rot="0">
            <a:off x="295066" y="7273290"/>
            <a:ext cx="9416950" cy="528320"/>
          </a:xfrm>
          <a:prstGeom prst="rect">
            <a:avLst/>
          </a:prstGeom>
        </p:spPr>
        <p:txBody>
          <a:bodyPr anchor="t" rtlCol="false" tIns="0" lIns="0" bIns="0" rIns="0">
            <a:spAutoFit/>
          </a:bodyPr>
          <a:lstStyle/>
          <a:p>
            <a:pPr algn="l" marL="690879" indent="-345439" lvl="1">
              <a:lnSpc>
                <a:spcPts val="4479"/>
              </a:lnSpc>
              <a:buFont typeface="Arial"/>
              <a:buChar char="•"/>
            </a:pPr>
            <a:r>
              <a:rPr lang="en-US" b="true" sz="3199">
                <a:solidFill>
                  <a:srgbClr val="DC850D"/>
                </a:solidFill>
                <a:latin typeface="Mukta Mahee Bold"/>
                <a:ea typeface="Mukta Mahee Bold"/>
                <a:cs typeface="Mukta Mahee Bold"/>
                <a:sym typeface="Mukta Mahee Bold"/>
              </a:rPr>
              <a:t>Algo de génération de scénarios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31515"/>
        </a:solidFill>
      </p:bgPr>
    </p:bg>
    <p:spTree>
      <p:nvGrpSpPr>
        <p:cNvPr id="1" name=""/>
        <p:cNvGrpSpPr/>
        <p:nvPr/>
      </p:nvGrpSpPr>
      <p:grpSpPr>
        <a:xfrm>
          <a:off x="0" y="0"/>
          <a:ext cx="0" cy="0"/>
          <a:chOff x="0" y="0"/>
          <a:chExt cx="0" cy="0"/>
        </a:xfrm>
      </p:grpSpPr>
      <p:sp>
        <p:nvSpPr>
          <p:cNvPr name="Freeform 2" id="2"/>
          <p:cNvSpPr/>
          <p:nvPr/>
        </p:nvSpPr>
        <p:spPr>
          <a:xfrm flipH="false" flipV="false" rot="0">
            <a:off x="741721" y="1564840"/>
            <a:ext cx="7524727" cy="4535934"/>
          </a:xfrm>
          <a:custGeom>
            <a:avLst/>
            <a:gdLst/>
            <a:ahLst/>
            <a:cxnLst/>
            <a:rect r="r" b="b" t="t" l="l"/>
            <a:pathLst>
              <a:path h="4535934" w="7524727">
                <a:moveTo>
                  <a:pt x="0" y="0"/>
                </a:moveTo>
                <a:lnTo>
                  <a:pt x="7524727" y="0"/>
                </a:lnTo>
                <a:lnTo>
                  <a:pt x="7524727" y="4535934"/>
                </a:lnTo>
                <a:lnTo>
                  <a:pt x="0" y="4535934"/>
                </a:lnTo>
                <a:lnTo>
                  <a:pt x="0" y="0"/>
                </a:lnTo>
                <a:close/>
              </a:path>
            </a:pathLst>
          </a:custGeom>
          <a:blipFill>
            <a:blip r:embed="rId2"/>
            <a:stretch>
              <a:fillRect l="0" t="0" r="0" b="0"/>
            </a:stretch>
          </a:blipFill>
        </p:spPr>
      </p:sp>
      <p:sp>
        <p:nvSpPr>
          <p:cNvPr name="Freeform 3" id="3"/>
          <p:cNvSpPr/>
          <p:nvPr/>
        </p:nvSpPr>
        <p:spPr>
          <a:xfrm flipH="false" flipV="false" rot="0">
            <a:off x="9648999" y="1564840"/>
            <a:ext cx="7755557" cy="4535934"/>
          </a:xfrm>
          <a:custGeom>
            <a:avLst/>
            <a:gdLst/>
            <a:ahLst/>
            <a:cxnLst/>
            <a:rect r="r" b="b" t="t" l="l"/>
            <a:pathLst>
              <a:path h="4535934" w="7755557">
                <a:moveTo>
                  <a:pt x="0" y="0"/>
                </a:moveTo>
                <a:lnTo>
                  <a:pt x="7755557" y="0"/>
                </a:lnTo>
                <a:lnTo>
                  <a:pt x="7755557" y="4535934"/>
                </a:lnTo>
                <a:lnTo>
                  <a:pt x="0" y="4535934"/>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20</a:t>
            </a:r>
          </a:p>
        </p:txBody>
      </p:sp>
      <p:sp>
        <p:nvSpPr>
          <p:cNvPr name="TextBox 5" id="5"/>
          <p:cNvSpPr txBox="true"/>
          <p:nvPr/>
        </p:nvSpPr>
        <p:spPr>
          <a:xfrm rot="0">
            <a:off x="2892743" y="148589"/>
            <a:ext cx="12502515" cy="880111"/>
          </a:xfrm>
          <a:prstGeom prst="rect">
            <a:avLst/>
          </a:prstGeom>
        </p:spPr>
        <p:txBody>
          <a:bodyPr anchor="t" rtlCol="false" tIns="0" lIns="0" bIns="0" rIns="0">
            <a:spAutoFit/>
          </a:bodyPr>
          <a:lstStyle/>
          <a:p>
            <a:pPr algn="ctr">
              <a:lnSpc>
                <a:spcPts val="7139"/>
              </a:lnSpc>
            </a:pPr>
            <a:r>
              <a:rPr lang="en-US" sz="5099" b="true">
                <a:solidFill>
                  <a:srgbClr val="DC850D"/>
                </a:solidFill>
                <a:latin typeface="Open Sans Bold"/>
                <a:ea typeface="Open Sans Bold"/>
                <a:cs typeface="Open Sans Bold"/>
                <a:sym typeface="Open Sans Bold"/>
              </a:rPr>
              <a:t>Algorithme de génération de scénarios</a:t>
            </a:r>
          </a:p>
        </p:txBody>
      </p:sp>
      <p:sp>
        <p:nvSpPr>
          <p:cNvPr name="TextBox 6" id="6"/>
          <p:cNvSpPr txBox="true"/>
          <p:nvPr/>
        </p:nvSpPr>
        <p:spPr>
          <a:xfrm rot="0">
            <a:off x="1624320" y="6343569"/>
            <a:ext cx="5759529" cy="596900"/>
          </a:xfrm>
          <a:prstGeom prst="rect">
            <a:avLst/>
          </a:prstGeom>
        </p:spPr>
        <p:txBody>
          <a:bodyPr anchor="t" rtlCol="false" tIns="0" lIns="0" bIns="0" rIns="0">
            <a:spAutoFit/>
          </a:bodyPr>
          <a:lstStyle/>
          <a:p>
            <a:pPr algn="ctr">
              <a:lnSpc>
                <a:spcPts val="4900"/>
              </a:lnSpc>
            </a:pPr>
            <a:r>
              <a:rPr lang="en-US" sz="3500" b="true">
                <a:solidFill>
                  <a:srgbClr val="DC850D"/>
                </a:solidFill>
                <a:latin typeface="Open Sans Bold"/>
                <a:ea typeface="Open Sans Bold"/>
                <a:cs typeface="Open Sans Bold"/>
                <a:sym typeface="Open Sans Bold"/>
              </a:rPr>
              <a:t>Temps moyen : 1054,94ms</a:t>
            </a:r>
          </a:p>
        </p:txBody>
      </p:sp>
      <p:sp>
        <p:nvSpPr>
          <p:cNvPr name="TextBox 7" id="7"/>
          <p:cNvSpPr txBox="true"/>
          <p:nvPr/>
        </p:nvSpPr>
        <p:spPr>
          <a:xfrm rot="0">
            <a:off x="8988515" y="6299119"/>
            <a:ext cx="9076526" cy="1216025"/>
          </a:xfrm>
          <a:prstGeom prst="rect">
            <a:avLst/>
          </a:prstGeom>
        </p:spPr>
        <p:txBody>
          <a:bodyPr anchor="t" rtlCol="false" tIns="0" lIns="0" bIns="0" rIns="0">
            <a:spAutoFit/>
          </a:bodyPr>
          <a:lstStyle/>
          <a:p>
            <a:pPr algn="ctr">
              <a:lnSpc>
                <a:spcPts val="4900"/>
              </a:lnSpc>
            </a:pPr>
            <a:r>
              <a:rPr lang="en-US" sz="3500" b="true">
                <a:solidFill>
                  <a:srgbClr val="DC850D"/>
                </a:solidFill>
                <a:latin typeface="Open Sans Bold"/>
                <a:ea typeface="Open Sans Bold"/>
                <a:cs typeface="Open Sans Bold"/>
                <a:sym typeface="Open Sans Bold"/>
              </a:rPr>
              <a:t>Nombre moyen de scénarios non conformes générés : 17,68</a:t>
            </a:r>
          </a:p>
        </p:txBody>
      </p:sp>
      <p:sp>
        <p:nvSpPr>
          <p:cNvPr name="TextBox 8" id="8"/>
          <p:cNvSpPr txBox="true"/>
          <p:nvPr/>
        </p:nvSpPr>
        <p:spPr>
          <a:xfrm rot="0">
            <a:off x="6213241" y="8193088"/>
            <a:ext cx="5861517" cy="1216025"/>
          </a:xfrm>
          <a:prstGeom prst="rect">
            <a:avLst/>
          </a:prstGeom>
        </p:spPr>
        <p:txBody>
          <a:bodyPr anchor="t" rtlCol="false" tIns="0" lIns="0" bIns="0" rIns="0">
            <a:spAutoFit/>
          </a:bodyPr>
          <a:lstStyle/>
          <a:p>
            <a:pPr algn="l" marL="755654" indent="-377827" lvl="1">
              <a:lnSpc>
                <a:spcPts val="4900"/>
              </a:lnSpc>
              <a:buFont typeface="Arial"/>
              <a:buChar char="•"/>
            </a:pPr>
            <a:r>
              <a:rPr lang="en-US" b="true" sz="3500">
                <a:solidFill>
                  <a:srgbClr val="FFFFFF"/>
                </a:solidFill>
                <a:latin typeface="Open Sans Bold"/>
                <a:ea typeface="Open Sans Bold"/>
                <a:cs typeface="Open Sans Bold"/>
                <a:sym typeface="Open Sans Bold"/>
              </a:rPr>
              <a:t>Aléatoire </a:t>
            </a:r>
          </a:p>
          <a:p>
            <a:pPr algn="l" marL="755654" indent="-377827" lvl="1">
              <a:lnSpc>
                <a:spcPts val="4900"/>
              </a:lnSpc>
              <a:buFont typeface="Arial"/>
              <a:buChar char="•"/>
            </a:pPr>
            <a:r>
              <a:rPr lang="en-US" b="true" sz="3500">
                <a:solidFill>
                  <a:srgbClr val="FFFFFF"/>
                </a:solidFill>
                <a:latin typeface="Open Sans Bold"/>
                <a:ea typeface="Open Sans Bold"/>
                <a:cs typeface="Open Sans Bold"/>
                <a:sym typeface="Open Sans Bold"/>
              </a:rPr>
              <a:t>C</a:t>
            </a:r>
            <a:r>
              <a:rPr lang="en-US" b="true" sz="3500">
                <a:solidFill>
                  <a:srgbClr val="FFFFFF"/>
                </a:solidFill>
                <a:latin typeface="Open Sans Bold"/>
                <a:ea typeface="Open Sans Bold"/>
                <a:cs typeface="Open Sans Bold"/>
                <a:sym typeface="Open Sans Bold"/>
              </a:rPr>
              <a:t>omplexité des règles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831515"/>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21</a:t>
            </a:r>
          </a:p>
        </p:txBody>
      </p:sp>
      <p:sp>
        <p:nvSpPr>
          <p:cNvPr name="TextBox 3" id="3"/>
          <p:cNvSpPr txBox="true"/>
          <p:nvPr/>
        </p:nvSpPr>
        <p:spPr>
          <a:xfrm rot="0">
            <a:off x="1028700" y="2834005"/>
            <a:ext cx="16230600" cy="4495165"/>
          </a:xfrm>
          <a:prstGeom prst="rect">
            <a:avLst/>
          </a:prstGeom>
        </p:spPr>
        <p:txBody>
          <a:bodyPr anchor="t" rtlCol="false" tIns="0" lIns="0" bIns="0" rIns="0">
            <a:spAutoFit/>
          </a:bodyPr>
          <a:lstStyle/>
          <a:p>
            <a:pPr algn="ctr">
              <a:lnSpc>
                <a:spcPts val="8959"/>
              </a:lnSpc>
            </a:pPr>
            <a:r>
              <a:rPr lang="en-US" sz="6399" b="true">
                <a:solidFill>
                  <a:srgbClr val="DC850D"/>
                </a:solidFill>
                <a:latin typeface="Open Sans Bold"/>
                <a:ea typeface="Open Sans Bold"/>
                <a:cs typeface="Open Sans Bold"/>
                <a:sym typeface="Open Sans Bold"/>
              </a:rPr>
              <a:t>Présentation de l’Interface </a:t>
            </a:r>
          </a:p>
          <a:p>
            <a:pPr algn="ctr">
              <a:lnSpc>
                <a:spcPts val="8959"/>
              </a:lnSpc>
            </a:pPr>
            <a:r>
              <a:rPr lang="en-US" sz="6399" b="true">
                <a:solidFill>
                  <a:srgbClr val="DC850D"/>
                </a:solidFill>
                <a:latin typeface="Open Sans Bold"/>
                <a:ea typeface="Open Sans Bold"/>
                <a:cs typeface="Open Sans Bold"/>
                <a:sym typeface="Open Sans Bold"/>
              </a:rPr>
              <a:t>Kronologic </a:t>
            </a:r>
          </a:p>
          <a:p>
            <a:pPr algn="ctr">
              <a:lnSpc>
                <a:spcPts val="8959"/>
              </a:lnSpc>
            </a:pPr>
            <a:r>
              <a:rPr lang="en-US" sz="6399" b="true">
                <a:solidFill>
                  <a:srgbClr val="DC850D"/>
                </a:solidFill>
                <a:latin typeface="Open Sans Bold"/>
                <a:ea typeface="Open Sans Bold"/>
                <a:cs typeface="Open Sans Bold"/>
                <a:sym typeface="Open Sans Bold"/>
              </a:rPr>
              <a:t>et</a:t>
            </a:r>
          </a:p>
          <a:p>
            <a:pPr algn="ctr">
              <a:lnSpc>
                <a:spcPts val="8959"/>
              </a:lnSpc>
            </a:pPr>
            <a:r>
              <a:rPr lang="en-US" sz="6399" b="true">
                <a:solidFill>
                  <a:srgbClr val="DC850D"/>
                </a:solidFill>
                <a:latin typeface="Open Sans Bold"/>
                <a:ea typeface="Open Sans Bold"/>
                <a:cs typeface="Open Sans Bold"/>
                <a:sym typeface="Open Sans Bold"/>
              </a:rPr>
              <a:t>des IA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56934"/>
            <a:ext cx="18288000" cy="5794623"/>
          </a:xfrm>
          <a:custGeom>
            <a:avLst/>
            <a:gdLst/>
            <a:ahLst/>
            <a:cxnLst/>
            <a:rect r="r" b="b" t="t" l="l"/>
            <a:pathLst>
              <a:path h="5794623" w="18288000">
                <a:moveTo>
                  <a:pt x="0" y="0"/>
                </a:moveTo>
                <a:lnTo>
                  <a:pt x="18288000" y="0"/>
                </a:lnTo>
                <a:lnTo>
                  <a:pt x="18288000" y="5794623"/>
                </a:lnTo>
                <a:lnTo>
                  <a:pt x="0" y="5794623"/>
                </a:lnTo>
                <a:lnTo>
                  <a:pt x="0" y="0"/>
                </a:lnTo>
                <a:close/>
              </a:path>
            </a:pathLst>
          </a:custGeom>
          <a:blipFill>
            <a:blip r:embed="rId3"/>
            <a:stretch>
              <a:fillRect l="0" t="-2176"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Mukta Mahee"/>
                <a:ea typeface="Mukta Mahee"/>
                <a:cs typeface="Mukta Mahee"/>
                <a:sym typeface="Mukta Mahee"/>
              </a:rPr>
              <a:t>22</a:t>
            </a:r>
          </a:p>
        </p:txBody>
      </p:sp>
      <p:sp>
        <p:nvSpPr>
          <p:cNvPr name="TextBox 4" id="4"/>
          <p:cNvSpPr txBox="true"/>
          <p:nvPr/>
        </p:nvSpPr>
        <p:spPr>
          <a:xfrm rot="0">
            <a:off x="2501625" y="1028700"/>
            <a:ext cx="13284749" cy="1095375"/>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84041C"/>
                </a:solidFill>
                <a:latin typeface="Mukta Mahee Bold"/>
                <a:ea typeface="Mukta Mahee Bold"/>
                <a:cs typeface="Mukta Mahee Bold"/>
                <a:sym typeface="Mukta Mahee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C850D"/>
        </a:solidFill>
      </p:bgPr>
    </p:bg>
    <p:spTree>
      <p:nvGrpSpPr>
        <p:cNvPr id="1" name=""/>
        <p:cNvGrpSpPr/>
        <p:nvPr/>
      </p:nvGrpSpPr>
      <p:grpSpPr>
        <a:xfrm>
          <a:off x="0" y="0"/>
          <a:ext cx="0" cy="0"/>
          <a:chOff x="0" y="0"/>
          <a:chExt cx="0" cy="0"/>
        </a:xfrm>
      </p:grpSpPr>
      <p:grpSp>
        <p:nvGrpSpPr>
          <p:cNvPr name="Group 2" id="2"/>
          <p:cNvGrpSpPr/>
          <p:nvPr/>
        </p:nvGrpSpPr>
        <p:grpSpPr>
          <a:xfrm rot="-8100000">
            <a:off x="10620541" y="-1002002"/>
            <a:ext cx="13442039" cy="4743097"/>
            <a:chOff x="0" y="0"/>
            <a:chExt cx="4547060" cy="1604455"/>
          </a:xfrm>
        </p:grpSpPr>
        <p:sp>
          <p:nvSpPr>
            <p:cNvPr name="Freeform 3" id="3"/>
            <p:cNvSpPr/>
            <p:nvPr/>
          </p:nvSpPr>
          <p:spPr>
            <a:xfrm flipH="false" flipV="false" rot="0">
              <a:off x="0" y="0"/>
              <a:ext cx="4547060" cy="1604455"/>
            </a:xfrm>
            <a:custGeom>
              <a:avLst/>
              <a:gdLst/>
              <a:ahLst/>
              <a:cxnLst/>
              <a:rect r="r" b="b" t="t" l="l"/>
              <a:pathLst>
                <a:path h="1604455" w="4547060">
                  <a:moveTo>
                    <a:pt x="0" y="0"/>
                  </a:moveTo>
                  <a:lnTo>
                    <a:pt x="4547060" y="0"/>
                  </a:lnTo>
                  <a:lnTo>
                    <a:pt x="4547060" y="1604455"/>
                  </a:lnTo>
                  <a:lnTo>
                    <a:pt x="0" y="1604455"/>
                  </a:lnTo>
                  <a:close/>
                </a:path>
              </a:pathLst>
            </a:custGeom>
            <a:solidFill>
              <a:srgbClr val="84041C"/>
            </a:solidFill>
          </p:spPr>
        </p:sp>
      </p:grpSp>
      <p:grpSp>
        <p:nvGrpSpPr>
          <p:cNvPr name="Group 4" id="4"/>
          <p:cNvGrpSpPr/>
          <p:nvPr/>
        </p:nvGrpSpPr>
        <p:grpSpPr>
          <a:xfrm rot="-8100000">
            <a:off x="-10922680" y="-44039"/>
            <a:ext cx="29550483" cy="13442779"/>
            <a:chOff x="0" y="0"/>
            <a:chExt cx="9996089" cy="4547310"/>
          </a:xfrm>
        </p:grpSpPr>
        <p:sp>
          <p:nvSpPr>
            <p:cNvPr name="Freeform 5" id="5"/>
            <p:cNvSpPr/>
            <p:nvPr/>
          </p:nvSpPr>
          <p:spPr>
            <a:xfrm flipH="false" flipV="false" rot="0">
              <a:off x="0" y="0"/>
              <a:ext cx="9996089" cy="4547310"/>
            </a:xfrm>
            <a:custGeom>
              <a:avLst/>
              <a:gdLst/>
              <a:ahLst/>
              <a:cxnLst/>
              <a:rect r="r" b="b" t="t" l="l"/>
              <a:pathLst>
                <a:path h="4547310" w="9996089">
                  <a:moveTo>
                    <a:pt x="0" y="0"/>
                  </a:moveTo>
                  <a:lnTo>
                    <a:pt x="9996089" y="0"/>
                  </a:lnTo>
                  <a:lnTo>
                    <a:pt x="9996089" y="4547310"/>
                  </a:lnTo>
                  <a:lnTo>
                    <a:pt x="0" y="4547310"/>
                  </a:lnTo>
                  <a:close/>
                </a:path>
              </a:pathLst>
            </a:custGeom>
            <a:solidFill>
              <a:srgbClr val="FFFFFF"/>
            </a:solidFill>
          </p:spPr>
        </p:sp>
      </p:grpSp>
      <p:sp>
        <p:nvSpPr>
          <p:cNvPr name="TextBox 6" id="6"/>
          <p:cNvSpPr txBox="true"/>
          <p:nvPr/>
        </p:nvSpPr>
        <p:spPr>
          <a:xfrm rot="0">
            <a:off x="251534" y="702797"/>
            <a:ext cx="11173162" cy="1333500"/>
          </a:xfrm>
          <a:prstGeom prst="rect">
            <a:avLst/>
          </a:prstGeom>
        </p:spPr>
        <p:txBody>
          <a:bodyPr anchor="t" rtlCol="false" tIns="0" lIns="0" bIns="0" rIns="0">
            <a:spAutoFit/>
          </a:bodyPr>
          <a:lstStyle/>
          <a:p>
            <a:pPr algn="l" marL="0" indent="0" lvl="0">
              <a:lnSpc>
                <a:spcPts val="10560"/>
              </a:lnSpc>
              <a:spcBef>
                <a:spcPct val="0"/>
              </a:spcBef>
            </a:pPr>
            <a:r>
              <a:rPr lang="en-US" b="true" sz="8800">
                <a:solidFill>
                  <a:srgbClr val="84041C"/>
                </a:solidFill>
                <a:latin typeface="Mukta Mahee Bold"/>
                <a:ea typeface="Mukta Mahee Bold"/>
                <a:cs typeface="Mukta Mahee Bold"/>
                <a:sym typeface="Mukta Mahee Bold"/>
              </a:rPr>
              <a:t>Introduction</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Mukta Mahee"/>
                <a:ea typeface="Mukta Mahee"/>
                <a:cs typeface="Mukta Mahee"/>
                <a:sym typeface="Mukta Mahee"/>
              </a:rPr>
              <a:t>3</a:t>
            </a:r>
          </a:p>
        </p:txBody>
      </p:sp>
      <p:sp>
        <p:nvSpPr>
          <p:cNvPr name="TextBox 8" id="8"/>
          <p:cNvSpPr txBox="true"/>
          <p:nvPr/>
        </p:nvSpPr>
        <p:spPr>
          <a:xfrm rot="0">
            <a:off x="513072" y="2401887"/>
            <a:ext cx="8325311" cy="6915150"/>
          </a:xfrm>
          <a:prstGeom prst="rect">
            <a:avLst/>
          </a:prstGeom>
        </p:spPr>
        <p:txBody>
          <a:bodyPr anchor="t" rtlCol="false" tIns="0" lIns="0" bIns="0" rIns="0">
            <a:spAutoFit/>
          </a:bodyPr>
          <a:lstStyle/>
          <a:p>
            <a:pPr algn="l">
              <a:lnSpc>
                <a:spcPts val="4199"/>
              </a:lnSpc>
            </a:pPr>
            <a:r>
              <a:rPr lang="en-US" sz="3499" u="sng" b="true">
                <a:solidFill>
                  <a:srgbClr val="84041C"/>
                </a:solidFill>
                <a:latin typeface="Mukta Mahee Bold"/>
                <a:ea typeface="Mukta Mahee Bold"/>
                <a:cs typeface="Mukta Mahee Bold"/>
                <a:sym typeface="Mukta Mahee Bold"/>
              </a:rPr>
              <a:t>Enjeux :</a:t>
            </a:r>
          </a:p>
          <a:p>
            <a:pPr algn="l">
              <a:lnSpc>
                <a:spcPts val="3840"/>
              </a:lnSpc>
            </a:pPr>
          </a:p>
          <a:p>
            <a:pPr algn="l" marL="690881" indent="-345440" lvl="1">
              <a:lnSpc>
                <a:spcPts val="3840"/>
              </a:lnSpc>
              <a:buFont typeface="Arial"/>
              <a:buChar char="•"/>
            </a:pPr>
            <a:r>
              <a:rPr lang="en-US" b="true" sz="3200">
                <a:solidFill>
                  <a:srgbClr val="DC850D"/>
                </a:solidFill>
                <a:latin typeface="Mukta Mahee Bold"/>
                <a:ea typeface="Mukta Mahee Bold"/>
                <a:cs typeface="Mukta Mahee Bold"/>
                <a:sym typeface="Mukta Mahee Bold"/>
              </a:rPr>
              <a:t>C</a:t>
            </a:r>
            <a:r>
              <a:rPr lang="en-US" b="true" sz="3200">
                <a:solidFill>
                  <a:srgbClr val="DC850D"/>
                </a:solidFill>
                <a:latin typeface="Mukta Mahee Bold"/>
                <a:ea typeface="Mukta Mahee Bold"/>
                <a:cs typeface="Mukta Mahee Bold"/>
                <a:sym typeface="Mukta Mahee Bold"/>
              </a:rPr>
              <a:t>oncevoir une IA capable d’accompagner ou de remplacer le joueur</a:t>
            </a:r>
          </a:p>
          <a:p>
            <a:pPr algn="l" marL="690881" indent="-345440" lvl="1">
              <a:lnSpc>
                <a:spcPts val="3840"/>
              </a:lnSpc>
              <a:buFont typeface="Arial"/>
              <a:buChar char="•"/>
            </a:pPr>
            <a:r>
              <a:rPr lang="en-US" b="true" sz="3200">
                <a:solidFill>
                  <a:srgbClr val="DC850D"/>
                </a:solidFill>
                <a:latin typeface="Mukta Mahee Bold"/>
                <a:ea typeface="Mukta Mahee Bold"/>
                <a:cs typeface="Mukta Mahee Bold"/>
                <a:sym typeface="Mukta Mahee Bold"/>
              </a:rPr>
              <a:t>Basé sur le jeu de plateau Kronologic</a:t>
            </a:r>
          </a:p>
          <a:p>
            <a:pPr algn="l">
              <a:lnSpc>
                <a:spcPts val="4199"/>
              </a:lnSpc>
            </a:pPr>
          </a:p>
          <a:p>
            <a:pPr algn="l">
              <a:lnSpc>
                <a:spcPts val="4199"/>
              </a:lnSpc>
            </a:pPr>
            <a:r>
              <a:rPr lang="en-US" sz="3499" u="sng" b="true">
                <a:solidFill>
                  <a:srgbClr val="84041C"/>
                </a:solidFill>
                <a:latin typeface="Mukta Mahee Bold"/>
                <a:ea typeface="Mukta Mahee Bold"/>
                <a:cs typeface="Mukta Mahee Bold"/>
                <a:sym typeface="Mukta Mahee Bold"/>
              </a:rPr>
              <a:t>Objectifs :</a:t>
            </a:r>
          </a:p>
          <a:p>
            <a:pPr algn="l">
              <a:lnSpc>
                <a:spcPts val="3840"/>
              </a:lnSpc>
            </a:pPr>
          </a:p>
          <a:p>
            <a:pPr algn="l" marL="690881" indent="-345440" lvl="1">
              <a:lnSpc>
                <a:spcPts val="3840"/>
              </a:lnSpc>
              <a:buFont typeface="Arial"/>
              <a:buChar char="•"/>
            </a:pPr>
            <a:r>
              <a:rPr lang="en-US" b="true" sz="3200">
                <a:solidFill>
                  <a:srgbClr val="DC850D"/>
                </a:solidFill>
                <a:latin typeface="Mukta Mahee Bold"/>
                <a:ea typeface="Mukta Mahee Bold"/>
                <a:cs typeface="Mukta Mahee Bold"/>
                <a:sym typeface="Mukta Mahee Bold"/>
              </a:rPr>
              <a:t>Assimiler les règles du jeu et les intégrer</a:t>
            </a:r>
          </a:p>
          <a:p>
            <a:pPr algn="l" marL="690881" indent="-345440" lvl="1">
              <a:lnSpc>
                <a:spcPts val="3840"/>
              </a:lnSpc>
              <a:buFont typeface="Arial"/>
              <a:buChar char="•"/>
            </a:pPr>
            <a:r>
              <a:rPr lang="en-US" b="true" sz="3200">
                <a:solidFill>
                  <a:srgbClr val="DC850D"/>
                </a:solidFill>
                <a:latin typeface="Mukta Mahee Bold"/>
                <a:ea typeface="Mukta Mahee Bold"/>
                <a:cs typeface="Mukta Mahee Bold"/>
                <a:sym typeface="Mukta Mahee Bold"/>
              </a:rPr>
              <a:t>Développer des IA capables d’aider le joueur</a:t>
            </a:r>
          </a:p>
          <a:p>
            <a:pPr algn="l" marL="690881" indent="-345440" lvl="1">
              <a:lnSpc>
                <a:spcPts val="3840"/>
              </a:lnSpc>
              <a:buFont typeface="Arial"/>
              <a:buChar char="•"/>
            </a:pPr>
            <a:r>
              <a:rPr lang="en-US" b="true" sz="3200">
                <a:solidFill>
                  <a:srgbClr val="DC850D"/>
                </a:solidFill>
                <a:latin typeface="Mukta Mahee Bold"/>
                <a:ea typeface="Mukta Mahee Bold"/>
                <a:cs typeface="Mukta Mahee Bold"/>
                <a:sym typeface="Mukta Mahee Bold"/>
              </a:rPr>
              <a:t>Concevoir une IA capable de jouer de façon autonome</a:t>
            </a:r>
          </a:p>
          <a:p>
            <a:pPr algn="l" marL="690881" indent="-345440" lvl="1">
              <a:lnSpc>
                <a:spcPts val="3840"/>
              </a:lnSpc>
              <a:spcBef>
                <a:spcPct val="0"/>
              </a:spcBef>
              <a:buFont typeface="Arial"/>
              <a:buChar char="•"/>
            </a:pPr>
            <a:r>
              <a:rPr lang="en-US" b="true" sz="3200">
                <a:solidFill>
                  <a:srgbClr val="DC850D"/>
                </a:solidFill>
                <a:latin typeface="Mukta Mahee Bold"/>
                <a:ea typeface="Mukta Mahee Bold"/>
                <a:cs typeface="Mukta Mahee Bold"/>
                <a:sym typeface="Mukta Mahee Bold"/>
              </a:rPr>
              <a:t>Elaborer un générateur de scénarios</a:t>
            </a:r>
          </a:p>
        </p:txBody>
      </p:sp>
      <p:sp>
        <p:nvSpPr>
          <p:cNvPr name="Freeform 9" id="9"/>
          <p:cNvSpPr/>
          <p:nvPr/>
        </p:nvSpPr>
        <p:spPr>
          <a:xfrm flipH="true" flipV="true" rot="6652593">
            <a:off x="15196768" y="-221756"/>
            <a:ext cx="3202063" cy="4114800"/>
          </a:xfrm>
          <a:custGeom>
            <a:avLst/>
            <a:gdLst/>
            <a:ahLst/>
            <a:cxnLst/>
            <a:rect r="r" b="b" t="t" l="l"/>
            <a:pathLst>
              <a:path h="4114800" w="3202063">
                <a:moveTo>
                  <a:pt x="3202063" y="4114800"/>
                </a:moveTo>
                <a:lnTo>
                  <a:pt x="0" y="4114800"/>
                </a:lnTo>
                <a:lnTo>
                  <a:pt x="0" y="0"/>
                </a:lnTo>
                <a:lnTo>
                  <a:pt x="3202063" y="0"/>
                </a:lnTo>
                <a:lnTo>
                  <a:pt x="3202063"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9220200" y="1143000"/>
            <a:ext cx="9144000" cy="9144000"/>
            <a:chOff x="0" y="0"/>
            <a:chExt cx="6350000" cy="6350000"/>
          </a:xfrm>
        </p:grpSpPr>
        <p:sp>
          <p:nvSpPr>
            <p:cNvPr name="Freeform 11" id="11"/>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5"/>
              <a:stretch>
                <a:fillRect l="0" t="-26532" r="0" b="-26532"/>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C850D"/>
        </a:solidFill>
      </p:bgPr>
    </p:bg>
    <p:spTree>
      <p:nvGrpSpPr>
        <p:cNvPr id="1" name=""/>
        <p:cNvGrpSpPr/>
        <p:nvPr/>
      </p:nvGrpSpPr>
      <p:grpSpPr>
        <a:xfrm>
          <a:off x="0" y="0"/>
          <a:ext cx="0" cy="0"/>
          <a:chOff x="0" y="0"/>
          <a:chExt cx="0" cy="0"/>
        </a:xfrm>
      </p:grpSpPr>
      <p:grpSp>
        <p:nvGrpSpPr>
          <p:cNvPr name="Group 2" id="2"/>
          <p:cNvGrpSpPr/>
          <p:nvPr/>
        </p:nvGrpSpPr>
        <p:grpSpPr>
          <a:xfrm rot="-8100000">
            <a:off x="-10922680" y="-44039"/>
            <a:ext cx="29550483" cy="13442779"/>
            <a:chOff x="0" y="0"/>
            <a:chExt cx="9996089" cy="4547310"/>
          </a:xfrm>
        </p:grpSpPr>
        <p:sp>
          <p:nvSpPr>
            <p:cNvPr name="Freeform 3" id="3"/>
            <p:cNvSpPr/>
            <p:nvPr/>
          </p:nvSpPr>
          <p:spPr>
            <a:xfrm flipH="false" flipV="false" rot="0">
              <a:off x="0" y="0"/>
              <a:ext cx="9996089" cy="4547310"/>
            </a:xfrm>
            <a:custGeom>
              <a:avLst/>
              <a:gdLst/>
              <a:ahLst/>
              <a:cxnLst/>
              <a:rect r="r" b="b" t="t" l="l"/>
              <a:pathLst>
                <a:path h="4547310" w="9996089">
                  <a:moveTo>
                    <a:pt x="0" y="0"/>
                  </a:moveTo>
                  <a:lnTo>
                    <a:pt x="9996089" y="0"/>
                  </a:lnTo>
                  <a:lnTo>
                    <a:pt x="9996089" y="4547310"/>
                  </a:lnTo>
                  <a:lnTo>
                    <a:pt x="0" y="4547310"/>
                  </a:lnTo>
                  <a:close/>
                </a:path>
              </a:pathLst>
            </a:custGeom>
            <a:solidFill>
              <a:srgbClr val="84041C"/>
            </a:solidFill>
          </p:spPr>
        </p:sp>
      </p:grpSp>
      <p:sp>
        <p:nvSpPr>
          <p:cNvPr name="Freeform 4" id="4"/>
          <p:cNvSpPr/>
          <p:nvPr/>
        </p:nvSpPr>
        <p:spPr>
          <a:xfrm flipH="true" flipV="true" rot="0">
            <a:off x="5941937" y="0"/>
            <a:ext cx="3202063" cy="4114800"/>
          </a:xfrm>
          <a:custGeom>
            <a:avLst/>
            <a:gdLst/>
            <a:ahLst/>
            <a:cxnLst/>
            <a:rect r="r" b="b" t="t" l="l"/>
            <a:pathLst>
              <a:path h="4114800" w="3202063">
                <a:moveTo>
                  <a:pt x="3202063" y="4114800"/>
                </a:moveTo>
                <a:lnTo>
                  <a:pt x="0" y="4114800"/>
                </a:lnTo>
                <a:lnTo>
                  <a:pt x="0" y="0"/>
                </a:lnTo>
                <a:lnTo>
                  <a:pt x="3202063" y="0"/>
                </a:lnTo>
                <a:lnTo>
                  <a:pt x="3202063"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10800000">
            <a:off x="12972976" y="6172200"/>
            <a:ext cx="3202063" cy="4114800"/>
          </a:xfrm>
          <a:custGeom>
            <a:avLst/>
            <a:gdLst/>
            <a:ahLst/>
            <a:cxnLst/>
            <a:rect r="r" b="b" t="t" l="l"/>
            <a:pathLst>
              <a:path h="4114800" w="3202063">
                <a:moveTo>
                  <a:pt x="3202063" y="4114800"/>
                </a:moveTo>
                <a:lnTo>
                  <a:pt x="0" y="4114800"/>
                </a:lnTo>
                <a:lnTo>
                  <a:pt x="0" y="0"/>
                </a:lnTo>
                <a:lnTo>
                  <a:pt x="3202063" y="0"/>
                </a:lnTo>
                <a:lnTo>
                  <a:pt x="3202063"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2700000">
            <a:off x="13990110" y="5134301"/>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DC850D"/>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4225441" y="2733336"/>
            <a:ext cx="2057667" cy="2038961"/>
          </a:xfrm>
          <a:custGeom>
            <a:avLst/>
            <a:gdLst/>
            <a:ahLst/>
            <a:cxnLst/>
            <a:rect r="r" b="b" t="t" l="l"/>
            <a:pathLst>
              <a:path h="2038961" w="2057667">
                <a:moveTo>
                  <a:pt x="0" y="0"/>
                </a:moveTo>
                <a:lnTo>
                  <a:pt x="2057667" y="0"/>
                </a:lnTo>
                <a:lnTo>
                  <a:pt x="2057667" y="2038960"/>
                </a:lnTo>
                <a:lnTo>
                  <a:pt x="0" y="2038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44251" y="359410"/>
            <a:ext cx="5150626"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F8B852"/>
                </a:solidFill>
                <a:latin typeface="Mukta Mahee Bold"/>
                <a:ea typeface="Mukta Mahee Bold"/>
                <a:cs typeface="Mukta Mahee Bold"/>
                <a:sym typeface="Mukta Mahee Bold"/>
              </a:rPr>
              <a:t>But du jeu</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Mukta Mahee"/>
                <a:ea typeface="Mukta Mahee"/>
                <a:cs typeface="Mukta Mahee"/>
                <a:sym typeface="Mukta Mahee"/>
              </a:rPr>
              <a:t>4</a:t>
            </a:r>
          </a:p>
        </p:txBody>
      </p:sp>
      <p:sp>
        <p:nvSpPr>
          <p:cNvPr name="TextBox 12" id="12"/>
          <p:cNvSpPr txBox="true"/>
          <p:nvPr/>
        </p:nvSpPr>
        <p:spPr>
          <a:xfrm rot="0">
            <a:off x="9909007" y="187960"/>
            <a:ext cx="7805261" cy="1510031"/>
          </a:xfrm>
          <a:prstGeom prst="rect">
            <a:avLst/>
          </a:prstGeom>
        </p:spPr>
        <p:txBody>
          <a:bodyPr anchor="t" rtlCol="false" tIns="0" lIns="0" bIns="0" rIns="0">
            <a:spAutoFit/>
          </a:bodyPr>
          <a:lstStyle/>
          <a:p>
            <a:pPr algn="ctr">
              <a:lnSpc>
                <a:spcPts val="12319"/>
              </a:lnSpc>
              <a:spcBef>
                <a:spcPct val="0"/>
              </a:spcBef>
            </a:pPr>
            <a:r>
              <a:rPr lang="en-US" b="true" sz="8799">
                <a:solidFill>
                  <a:srgbClr val="84041C"/>
                </a:solidFill>
                <a:latin typeface="Mukta Mahee Bold"/>
                <a:ea typeface="Mukta Mahee Bold"/>
                <a:cs typeface="Mukta Mahee Bold"/>
                <a:sym typeface="Mukta Mahee Bold"/>
              </a:rPr>
              <a:t>Éléments du jeu</a:t>
            </a:r>
          </a:p>
        </p:txBody>
      </p:sp>
      <p:sp>
        <p:nvSpPr>
          <p:cNvPr name="TextBox 13" id="13"/>
          <p:cNvSpPr txBox="true"/>
          <p:nvPr/>
        </p:nvSpPr>
        <p:spPr>
          <a:xfrm rot="0">
            <a:off x="344251" y="5869804"/>
            <a:ext cx="11195372" cy="3191010"/>
          </a:xfrm>
          <a:prstGeom prst="rect">
            <a:avLst/>
          </a:prstGeom>
        </p:spPr>
        <p:txBody>
          <a:bodyPr anchor="t" rtlCol="false" tIns="0" lIns="0" bIns="0" rIns="0">
            <a:spAutoFit/>
          </a:bodyPr>
          <a:lstStyle/>
          <a:p>
            <a:pPr algn="just">
              <a:lnSpc>
                <a:spcPts val="5064"/>
              </a:lnSpc>
            </a:pPr>
            <a:r>
              <a:rPr lang="en-US" sz="4220" b="true">
                <a:solidFill>
                  <a:srgbClr val="F8B852"/>
                </a:solidFill>
                <a:latin typeface="Mukta Mahee Bold"/>
                <a:ea typeface="Mukta Mahee Bold"/>
                <a:cs typeface="Mukta Mahee Bold"/>
                <a:sym typeface="Mukta Mahee Bold"/>
              </a:rPr>
              <a:t>Résolution d’énigme  :</a:t>
            </a:r>
          </a:p>
          <a:p>
            <a:pPr algn="just" marL="911264" indent="-455632" lvl="1">
              <a:lnSpc>
                <a:spcPts val="5064"/>
              </a:lnSpc>
              <a:buFont typeface="Arial"/>
              <a:buChar char="•"/>
            </a:pPr>
            <a:r>
              <a:rPr lang="en-US" b="true" sz="4220">
                <a:solidFill>
                  <a:srgbClr val="F8B852"/>
                </a:solidFill>
                <a:latin typeface="Mukta Mahee Bold"/>
                <a:ea typeface="Mukta Mahee Bold"/>
                <a:cs typeface="Mukta Mahee Bold"/>
                <a:sym typeface="Mukta Mahee Bold"/>
              </a:rPr>
              <a:t>Poser des questions pour avoir des indices</a:t>
            </a:r>
          </a:p>
          <a:p>
            <a:pPr algn="just" marL="911264" indent="-455632" lvl="1">
              <a:lnSpc>
                <a:spcPts val="5064"/>
              </a:lnSpc>
              <a:buFont typeface="Arial"/>
              <a:buChar char="•"/>
            </a:pPr>
            <a:r>
              <a:rPr lang="en-US" b="true" sz="4220">
                <a:solidFill>
                  <a:srgbClr val="F8B852"/>
                </a:solidFill>
                <a:latin typeface="Mukta Mahee Bold"/>
                <a:ea typeface="Mukta Mahee Bold"/>
                <a:cs typeface="Mukta Mahee Bold"/>
                <a:sym typeface="Mukta Mahee Bold"/>
              </a:rPr>
              <a:t>Effectuer des déductions</a:t>
            </a:r>
            <a:r>
              <a:rPr lang="en-US" b="true" sz="4220">
                <a:solidFill>
                  <a:srgbClr val="F8B852"/>
                </a:solidFill>
                <a:latin typeface="Mukta Mahee Bold"/>
                <a:ea typeface="Mukta Mahee Bold"/>
                <a:cs typeface="Mukta Mahee Bold"/>
                <a:sym typeface="Mukta Mahee Bold"/>
              </a:rPr>
              <a:t>  grâce aux indices </a:t>
            </a:r>
          </a:p>
          <a:p>
            <a:pPr algn="just" marL="911264" indent="-455632" lvl="1">
              <a:lnSpc>
                <a:spcPts val="5064"/>
              </a:lnSpc>
              <a:spcBef>
                <a:spcPct val="0"/>
              </a:spcBef>
              <a:buFont typeface="Arial"/>
              <a:buChar char="•"/>
            </a:pPr>
            <a:r>
              <a:rPr lang="en-US" b="true" sz="4220">
                <a:solidFill>
                  <a:srgbClr val="F8B852"/>
                </a:solidFill>
                <a:latin typeface="Mukta Mahee Bold"/>
                <a:ea typeface="Mukta Mahee Bold"/>
                <a:cs typeface="Mukta Mahee Bold"/>
                <a:sym typeface="Mukta Mahee Bold"/>
              </a:rPr>
              <a:t>Résoudre </a:t>
            </a:r>
            <a:r>
              <a:rPr lang="en-US" b="true" sz="4220" u="sng">
                <a:solidFill>
                  <a:srgbClr val="F8B852"/>
                </a:solidFill>
                <a:latin typeface="Mukta Mahee Bold"/>
                <a:ea typeface="Mukta Mahee Bold"/>
                <a:cs typeface="Mukta Mahee Bold"/>
                <a:sym typeface="Mukta Mahee Bold"/>
              </a:rPr>
              <a:t>l’énigme</a:t>
            </a:r>
            <a:r>
              <a:rPr lang="en-US" b="true" sz="4220">
                <a:solidFill>
                  <a:srgbClr val="F8B852"/>
                </a:solidFill>
                <a:latin typeface="Mukta Mahee Bold"/>
                <a:ea typeface="Mukta Mahee Bold"/>
                <a:cs typeface="Mukta Mahee Bold"/>
                <a:sym typeface="Mukta Mahee Bold"/>
              </a:rPr>
              <a:t> en trouvant les bons éléments</a:t>
            </a:r>
          </a:p>
        </p:txBody>
      </p:sp>
      <p:sp>
        <p:nvSpPr>
          <p:cNvPr name="TextBox 14" id="14"/>
          <p:cNvSpPr txBox="true"/>
          <p:nvPr/>
        </p:nvSpPr>
        <p:spPr>
          <a:xfrm rot="0">
            <a:off x="12168839" y="1838210"/>
            <a:ext cx="5670314" cy="3829212"/>
          </a:xfrm>
          <a:prstGeom prst="rect">
            <a:avLst/>
          </a:prstGeom>
        </p:spPr>
        <p:txBody>
          <a:bodyPr anchor="t" rtlCol="false" tIns="0" lIns="0" bIns="0" rIns="0">
            <a:spAutoFit/>
          </a:bodyPr>
          <a:lstStyle/>
          <a:p>
            <a:pPr algn="just">
              <a:lnSpc>
                <a:spcPts val="5064"/>
              </a:lnSpc>
            </a:pPr>
            <a:r>
              <a:rPr lang="en-US" sz="4220" b="true">
                <a:solidFill>
                  <a:srgbClr val="84041C"/>
                </a:solidFill>
                <a:latin typeface="Mukta Mahee Bold"/>
                <a:ea typeface="Mukta Mahee Bold"/>
                <a:cs typeface="Mukta Mahee Bold"/>
                <a:sym typeface="Mukta Mahee Bold"/>
              </a:rPr>
              <a:t>Enquête : </a:t>
            </a:r>
          </a:p>
          <a:p>
            <a:pPr algn="just" marL="911264" indent="-455632" lvl="1">
              <a:lnSpc>
                <a:spcPts val="5064"/>
              </a:lnSpc>
              <a:buFont typeface="Arial"/>
              <a:buChar char="•"/>
            </a:pPr>
            <a:r>
              <a:rPr lang="en-US" b="true" sz="4220">
                <a:solidFill>
                  <a:srgbClr val="84041C"/>
                </a:solidFill>
                <a:latin typeface="Mukta Mahee Bold"/>
                <a:ea typeface="Mukta Mahee Bold"/>
                <a:cs typeface="Mukta Mahee Bold"/>
                <a:sym typeface="Mukta Mahee Bold"/>
              </a:rPr>
              <a:t>Lieux</a:t>
            </a:r>
          </a:p>
          <a:p>
            <a:pPr algn="just" marL="911264" indent="-455632" lvl="1">
              <a:lnSpc>
                <a:spcPts val="5064"/>
              </a:lnSpc>
              <a:buFont typeface="Arial"/>
              <a:buChar char="•"/>
            </a:pPr>
            <a:r>
              <a:rPr lang="en-US" b="true" sz="4220">
                <a:solidFill>
                  <a:srgbClr val="84041C"/>
                </a:solidFill>
                <a:latin typeface="Mukta Mahee Bold"/>
                <a:ea typeface="Mukta Mahee Bold"/>
                <a:cs typeface="Mukta Mahee Bold"/>
                <a:sym typeface="Mukta Mahee Bold"/>
              </a:rPr>
              <a:t>Personnages</a:t>
            </a:r>
          </a:p>
          <a:p>
            <a:pPr algn="just" marL="911264" indent="-455632" lvl="1">
              <a:lnSpc>
                <a:spcPts val="5064"/>
              </a:lnSpc>
              <a:buFont typeface="Arial"/>
              <a:buChar char="•"/>
            </a:pPr>
            <a:r>
              <a:rPr lang="en-US" b="true" sz="4220">
                <a:solidFill>
                  <a:srgbClr val="84041C"/>
                </a:solidFill>
                <a:latin typeface="Mukta Mahee Bold"/>
                <a:ea typeface="Mukta Mahee Bold"/>
                <a:cs typeface="Mukta Mahee Bold"/>
                <a:sym typeface="Mukta Mahee Bold"/>
              </a:rPr>
              <a:t>Temps</a:t>
            </a:r>
          </a:p>
          <a:p>
            <a:pPr algn="just" marL="911264" indent="-455632" lvl="1">
              <a:lnSpc>
                <a:spcPts val="5064"/>
              </a:lnSpc>
              <a:spcBef>
                <a:spcPct val="0"/>
              </a:spcBef>
              <a:buFont typeface="Arial"/>
              <a:buChar char="•"/>
            </a:pPr>
            <a:r>
              <a:rPr lang="en-US" b="true" sz="4220">
                <a:solidFill>
                  <a:srgbClr val="84041C"/>
                </a:solidFill>
                <a:latin typeface="Mukta Mahee Bold"/>
                <a:ea typeface="Mukta Mahee Bold"/>
                <a:cs typeface="Mukta Mahee Bold"/>
                <a:sym typeface="Mukta Mahee Bold"/>
              </a:rPr>
              <a:t>Indices (publics et privés)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4041C"/>
        </a:solidFill>
      </p:bgPr>
    </p:bg>
    <p:spTree>
      <p:nvGrpSpPr>
        <p:cNvPr id="1" name=""/>
        <p:cNvGrpSpPr/>
        <p:nvPr/>
      </p:nvGrpSpPr>
      <p:grpSpPr>
        <a:xfrm>
          <a:off x="0" y="0"/>
          <a:ext cx="0" cy="0"/>
          <a:chOff x="0" y="0"/>
          <a:chExt cx="0" cy="0"/>
        </a:xfrm>
      </p:grpSpPr>
      <p:grpSp>
        <p:nvGrpSpPr>
          <p:cNvPr name="Group 2" id="2"/>
          <p:cNvGrpSpPr/>
          <p:nvPr/>
        </p:nvGrpSpPr>
        <p:grpSpPr>
          <a:xfrm rot="-8100000">
            <a:off x="10620541" y="-1002002"/>
            <a:ext cx="13442039" cy="4743097"/>
            <a:chOff x="0" y="0"/>
            <a:chExt cx="4547060" cy="1604455"/>
          </a:xfrm>
        </p:grpSpPr>
        <p:sp>
          <p:nvSpPr>
            <p:cNvPr name="Freeform 3" id="3"/>
            <p:cNvSpPr/>
            <p:nvPr/>
          </p:nvSpPr>
          <p:spPr>
            <a:xfrm flipH="false" flipV="false" rot="0">
              <a:off x="0" y="0"/>
              <a:ext cx="4547060" cy="1604455"/>
            </a:xfrm>
            <a:custGeom>
              <a:avLst/>
              <a:gdLst/>
              <a:ahLst/>
              <a:cxnLst/>
              <a:rect r="r" b="b" t="t" l="l"/>
              <a:pathLst>
                <a:path h="1604455" w="4547060">
                  <a:moveTo>
                    <a:pt x="0" y="0"/>
                  </a:moveTo>
                  <a:lnTo>
                    <a:pt x="4547060" y="0"/>
                  </a:lnTo>
                  <a:lnTo>
                    <a:pt x="4547060" y="1604455"/>
                  </a:lnTo>
                  <a:lnTo>
                    <a:pt x="0" y="1604455"/>
                  </a:lnTo>
                  <a:close/>
                </a:path>
              </a:pathLst>
            </a:custGeom>
            <a:solidFill>
              <a:srgbClr val="FFFFFF"/>
            </a:solidFill>
          </p:spPr>
        </p:sp>
      </p:grpSp>
      <p:grpSp>
        <p:nvGrpSpPr>
          <p:cNvPr name="Group 4" id="4"/>
          <p:cNvGrpSpPr/>
          <p:nvPr/>
        </p:nvGrpSpPr>
        <p:grpSpPr>
          <a:xfrm rot="-8100000">
            <a:off x="5011828" y="2555271"/>
            <a:ext cx="19735995" cy="1770306"/>
            <a:chOff x="0" y="0"/>
            <a:chExt cx="6676127" cy="598844"/>
          </a:xfrm>
        </p:grpSpPr>
        <p:sp>
          <p:nvSpPr>
            <p:cNvPr name="Freeform 5" id="5"/>
            <p:cNvSpPr/>
            <p:nvPr/>
          </p:nvSpPr>
          <p:spPr>
            <a:xfrm flipH="false" flipV="false" rot="0">
              <a:off x="0" y="0"/>
              <a:ext cx="6676127" cy="598844"/>
            </a:xfrm>
            <a:custGeom>
              <a:avLst/>
              <a:gdLst/>
              <a:ahLst/>
              <a:cxnLst/>
              <a:rect r="r" b="b" t="t" l="l"/>
              <a:pathLst>
                <a:path h="598844" w="6676127">
                  <a:moveTo>
                    <a:pt x="0" y="0"/>
                  </a:moveTo>
                  <a:lnTo>
                    <a:pt x="6676127" y="0"/>
                  </a:lnTo>
                  <a:lnTo>
                    <a:pt x="6676127" y="598844"/>
                  </a:lnTo>
                  <a:lnTo>
                    <a:pt x="0" y="598844"/>
                  </a:lnTo>
                  <a:close/>
                </a:path>
              </a:pathLst>
            </a:custGeom>
            <a:solidFill>
              <a:srgbClr val="DC850D"/>
            </a:solidFill>
          </p:spPr>
        </p:sp>
      </p:grpSp>
      <p:sp>
        <p:nvSpPr>
          <p:cNvPr name="Freeform 6" id="6"/>
          <p:cNvSpPr/>
          <p:nvPr/>
        </p:nvSpPr>
        <p:spPr>
          <a:xfrm flipH="false" flipV="false" rot="0">
            <a:off x="7476085" y="4435669"/>
            <a:ext cx="4811546" cy="3473061"/>
          </a:xfrm>
          <a:custGeom>
            <a:avLst/>
            <a:gdLst/>
            <a:ahLst/>
            <a:cxnLst/>
            <a:rect r="r" b="b" t="t" l="l"/>
            <a:pathLst>
              <a:path h="3473061" w="4811546">
                <a:moveTo>
                  <a:pt x="0" y="0"/>
                </a:moveTo>
                <a:lnTo>
                  <a:pt x="4811546" y="0"/>
                </a:lnTo>
                <a:lnTo>
                  <a:pt x="4811546" y="3473062"/>
                </a:lnTo>
                <a:lnTo>
                  <a:pt x="0" y="3473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16574" y="447675"/>
            <a:ext cx="7386848" cy="1152525"/>
          </a:xfrm>
          <a:prstGeom prst="rect">
            <a:avLst/>
          </a:prstGeom>
        </p:spPr>
        <p:txBody>
          <a:bodyPr anchor="t" rtlCol="false" tIns="0" lIns="0" bIns="0" rIns="0">
            <a:spAutoFit/>
          </a:bodyPr>
          <a:lstStyle/>
          <a:p>
            <a:pPr algn="l" marL="0" indent="0" lvl="0">
              <a:lnSpc>
                <a:spcPts val="9000"/>
              </a:lnSpc>
            </a:pPr>
            <a:r>
              <a:rPr lang="en-US" b="true" sz="7500">
                <a:solidFill>
                  <a:srgbClr val="F8B852"/>
                </a:solidFill>
                <a:latin typeface="Mukta Mahee Bold"/>
                <a:ea typeface="Mukta Mahee Bold"/>
                <a:cs typeface="Mukta Mahee Bold"/>
                <a:sym typeface="Mukta Mahee Bold"/>
              </a:rPr>
              <a:t>Les règles du jeu</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Mukta Mahee"/>
                <a:ea typeface="Mukta Mahee"/>
                <a:cs typeface="Mukta Mahee"/>
                <a:sym typeface="Mukta Mahee"/>
              </a:rPr>
              <a:t>5</a:t>
            </a:r>
          </a:p>
        </p:txBody>
      </p:sp>
      <p:sp>
        <p:nvSpPr>
          <p:cNvPr name="TextBox 9" id="9"/>
          <p:cNvSpPr txBox="true"/>
          <p:nvPr/>
        </p:nvSpPr>
        <p:spPr>
          <a:xfrm rot="0">
            <a:off x="716574" y="3290707"/>
            <a:ext cx="7386848" cy="4057650"/>
          </a:xfrm>
          <a:prstGeom prst="rect">
            <a:avLst/>
          </a:prstGeom>
        </p:spPr>
        <p:txBody>
          <a:bodyPr anchor="t" rtlCol="false" tIns="0" lIns="0" bIns="0" rIns="0">
            <a:spAutoFit/>
          </a:bodyPr>
          <a:lstStyle/>
          <a:p>
            <a:pPr algn="just" marL="911264" indent="-455632" lvl="1">
              <a:lnSpc>
                <a:spcPts val="5064"/>
              </a:lnSpc>
              <a:buFont typeface="Arial"/>
              <a:buChar char="•"/>
            </a:pPr>
            <a:r>
              <a:rPr lang="en-US" b="true" sz="4220">
                <a:solidFill>
                  <a:srgbClr val="F8B852"/>
                </a:solidFill>
                <a:latin typeface="Mukta Mahee Bold"/>
                <a:ea typeface="Mukta Mahee Bold"/>
                <a:cs typeface="Mukta Mahee Bold"/>
                <a:sym typeface="Mukta Mahee Bold"/>
              </a:rPr>
              <a:t>Passages entre les lieux</a:t>
            </a:r>
          </a:p>
          <a:p>
            <a:pPr algn="just" marL="911264" indent="-455632" lvl="1">
              <a:lnSpc>
                <a:spcPts val="5064"/>
              </a:lnSpc>
              <a:buFont typeface="Arial"/>
              <a:buChar char="•"/>
            </a:pPr>
            <a:r>
              <a:rPr lang="en-US" b="true" sz="4220">
                <a:solidFill>
                  <a:srgbClr val="F8B852"/>
                </a:solidFill>
                <a:latin typeface="Mukta Mahee Bold"/>
                <a:ea typeface="Mukta Mahee Bold"/>
                <a:cs typeface="Mukta Mahee Bold"/>
                <a:sym typeface="Mukta Mahee Bold"/>
              </a:rPr>
              <a:t>Déplacement obligatoire </a:t>
            </a:r>
          </a:p>
          <a:p>
            <a:pPr algn="just" marL="911264" indent="-455632" lvl="1">
              <a:lnSpc>
                <a:spcPts val="5064"/>
              </a:lnSpc>
              <a:buFont typeface="Arial"/>
              <a:buChar char="•"/>
            </a:pPr>
            <a:r>
              <a:rPr lang="en-US" b="true" sz="4220">
                <a:solidFill>
                  <a:srgbClr val="F8B852"/>
                </a:solidFill>
                <a:latin typeface="Mukta Mahee Bold"/>
                <a:ea typeface="Mukta Mahee Bold"/>
                <a:cs typeface="Mukta Mahee Bold"/>
                <a:sym typeface="Mukta Mahee Bold"/>
              </a:rPr>
              <a:t>Les questions</a:t>
            </a:r>
          </a:p>
          <a:p>
            <a:pPr algn="just" marL="911264" indent="-455632" lvl="1">
              <a:lnSpc>
                <a:spcPts val="5064"/>
              </a:lnSpc>
              <a:buFont typeface="Arial"/>
              <a:buChar char="•"/>
            </a:pPr>
            <a:r>
              <a:rPr lang="en-US" b="true" sz="4220">
                <a:solidFill>
                  <a:srgbClr val="F8B852"/>
                </a:solidFill>
                <a:latin typeface="Mukta Mahee Bold"/>
                <a:ea typeface="Mukta Mahee Bold"/>
                <a:cs typeface="Mukta Mahee Bold"/>
                <a:sym typeface="Mukta Mahee Bold"/>
              </a:rPr>
              <a:t>Les indices</a:t>
            </a:r>
          </a:p>
          <a:p>
            <a:pPr algn="just" marL="911264" indent="-455632" lvl="1">
              <a:lnSpc>
                <a:spcPts val="5064"/>
              </a:lnSpc>
              <a:buFont typeface="Arial"/>
              <a:buChar char="•"/>
            </a:pPr>
            <a:r>
              <a:rPr lang="en-US" b="true" sz="4220">
                <a:solidFill>
                  <a:srgbClr val="F8B852"/>
                </a:solidFill>
                <a:latin typeface="Mukta Mahee Bold"/>
                <a:ea typeface="Mukta Mahee Bold"/>
                <a:cs typeface="Mukta Mahee Bold"/>
                <a:sym typeface="Mukta Mahee Bold"/>
              </a:rPr>
              <a:t>La déduction</a:t>
            </a:r>
          </a:p>
          <a:p>
            <a:pPr algn="just" marL="911264" indent="-455632" lvl="1">
              <a:lnSpc>
                <a:spcPts val="5064"/>
              </a:lnSpc>
              <a:buFont typeface="Arial"/>
              <a:buChar char="•"/>
            </a:pPr>
            <a:r>
              <a:rPr lang="en-US" b="true" sz="4220">
                <a:solidFill>
                  <a:srgbClr val="F8B852"/>
                </a:solidFill>
                <a:latin typeface="Mukta Mahee Bold"/>
                <a:ea typeface="Mukta Mahee Bold"/>
                <a:cs typeface="Mukta Mahee Bold"/>
                <a:sym typeface="Mukta Mahee Bold"/>
              </a:rPr>
              <a:t>La fin du jeu</a:t>
            </a:r>
          </a:p>
        </p:txBody>
      </p:sp>
      <p:sp>
        <p:nvSpPr>
          <p:cNvPr name="Freeform 10" id="10"/>
          <p:cNvSpPr/>
          <p:nvPr/>
        </p:nvSpPr>
        <p:spPr>
          <a:xfrm flipH="false" flipV="false" rot="0">
            <a:off x="13205876" y="6172200"/>
            <a:ext cx="3202063" cy="4114800"/>
          </a:xfrm>
          <a:custGeom>
            <a:avLst/>
            <a:gdLst/>
            <a:ahLst/>
            <a:cxnLst/>
            <a:rect r="r" b="b" t="t" l="l"/>
            <a:pathLst>
              <a:path h="4114800" w="3202063">
                <a:moveTo>
                  <a:pt x="0" y="0"/>
                </a:moveTo>
                <a:lnTo>
                  <a:pt x="3202063" y="0"/>
                </a:lnTo>
                <a:lnTo>
                  <a:pt x="320206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4041C"/>
        </a:solidFill>
      </p:bgPr>
    </p:bg>
    <p:spTree>
      <p:nvGrpSpPr>
        <p:cNvPr id="1" name=""/>
        <p:cNvGrpSpPr/>
        <p:nvPr/>
      </p:nvGrpSpPr>
      <p:grpSpPr>
        <a:xfrm>
          <a:off x="0" y="0"/>
          <a:ext cx="0" cy="0"/>
          <a:chOff x="0" y="0"/>
          <a:chExt cx="0" cy="0"/>
        </a:xfrm>
      </p:grpSpPr>
      <p:sp>
        <p:nvSpPr>
          <p:cNvPr name="Freeform 2" id="2"/>
          <p:cNvSpPr/>
          <p:nvPr/>
        </p:nvSpPr>
        <p:spPr>
          <a:xfrm flipH="false" flipV="false" rot="0">
            <a:off x="342242" y="1944975"/>
            <a:ext cx="6216335" cy="4569006"/>
          </a:xfrm>
          <a:custGeom>
            <a:avLst/>
            <a:gdLst/>
            <a:ahLst/>
            <a:cxnLst/>
            <a:rect r="r" b="b" t="t" l="l"/>
            <a:pathLst>
              <a:path h="4569006" w="6216335">
                <a:moveTo>
                  <a:pt x="0" y="0"/>
                </a:moveTo>
                <a:lnTo>
                  <a:pt x="6216335" y="0"/>
                </a:lnTo>
                <a:lnTo>
                  <a:pt x="6216335" y="4569006"/>
                </a:lnTo>
                <a:lnTo>
                  <a:pt x="0" y="4569006"/>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6</a:t>
            </a:r>
          </a:p>
        </p:txBody>
      </p:sp>
      <p:sp>
        <p:nvSpPr>
          <p:cNvPr name="TextBox 4" id="4"/>
          <p:cNvSpPr txBox="true"/>
          <p:nvPr/>
        </p:nvSpPr>
        <p:spPr>
          <a:xfrm rot="0">
            <a:off x="342242" y="485775"/>
            <a:ext cx="17603516" cy="1000125"/>
          </a:xfrm>
          <a:prstGeom prst="rect">
            <a:avLst/>
          </a:prstGeom>
        </p:spPr>
        <p:txBody>
          <a:bodyPr anchor="t" rtlCol="false" tIns="0" lIns="0" bIns="0" rIns="0">
            <a:spAutoFit/>
          </a:bodyPr>
          <a:lstStyle/>
          <a:p>
            <a:pPr algn="ctr" marL="0" indent="0" lvl="0">
              <a:lnSpc>
                <a:spcPts val="7800"/>
              </a:lnSpc>
            </a:pPr>
            <a:r>
              <a:rPr lang="en-US" b="true" sz="6500">
                <a:solidFill>
                  <a:srgbClr val="F8B852"/>
                </a:solidFill>
                <a:latin typeface="Mukta Mahee Bold"/>
                <a:ea typeface="Mukta Mahee Bold"/>
                <a:cs typeface="Mukta Mahee Bold"/>
                <a:sym typeface="Mukta Mahee Bold"/>
              </a:rPr>
              <a:t>Choix de conception</a:t>
            </a:r>
          </a:p>
        </p:txBody>
      </p:sp>
      <p:sp>
        <p:nvSpPr>
          <p:cNvPr name="TextBox 5" id="5"/>
          <p:cNvSpPr txBox="true"/>
          <p:nvPr/>
        </p:nvSpPr>
        <p:spPr>
          <a:xfrm rot="0">
            <a:off x="1028700" y="6841611"/>
            <a:ext cx="2123757" cy="817245"/>
          </a:xfrm>
          <a:prstGeom prst="rect">
            <a:avLst/>
          </a:prstGeom>
        </p:spPr>
        <p:txBody>
          <a:bodyPr anchor="t" rtlCol="false" tIns="0" lIns="0" bIns="0" rIns="0">
            <a:spAutoFit/>
          </a:bodyPr>
          <a:lstStyle/>
          <a:p>
            <a:pPr algn="ctr" marL="971550" indent="-485775" lvl="1">
              <a:lnSpc>
                <a:spcPts val="6299"/>
              </a:lnSpc>
              <a:buFont typeface="Arial"/>
              <a:buChar char="•"/>
            </a:pPr>
            <a:r>
              <a:rPr lang="en-US" b="true" sz="4500">
                <a:solidFill>
                  <a:srgbClr val="FFFFFF"/>
                </a:solidFill>
                <a:latin typeface="Mukta Mahee Bold"/>
                <a:ea typeface="Mukta Mahee Bold"/>
                <a:cs typeface="Mukta Mahee Bold"/>
                <a:sym typeface="Mukta Mahee Bold"/>
              </a:rPr>
              <a:t>MVC</a:t>
            </a:r>
          </a:p>
        </p:txBody>
      </p:sp>
      <p:sp>
        <p:nvSpPr>
          <p:cNvPr name="TextBox 6" id="6"/>
          <p:cNvSpPr txBox="true"/>
          <p:nvPr/>
        </p:nvSpPr>
        <p:spPr>
          <a:xfrm rot="0">
            <a:off x="1028700" y="8742680"/>
            <a:ext cx="9949339" cy="817245"/>
          </a:xfrm>
          <a:prstGeom prst="rect">
            <a:avLst/>
          </a:prstGeom>
        </p:spPr>
        <p:txBody>
          <a:bodyPr anchor="t" rtlCol="false" tIns="0" lIns="0" bIns="0" rIns="0">
            <a:spAutoFit/>
          </a:bodyPr>
          <a:lstStyle/>
          <a:p>
            <a:pPr algn="ctr" marL="971550" indent="-485775" lvl="1">
              <a:lnSpc>
                <a:spcPts val="6299"/>
              </a:lnSpc>
              <a:buFont typeface="Arial"/>
              <a:buChar char="•"/>
            </a:pPr>
            <a:r>
              <a:rPr lang="en-US" b="true" sz="4500">
                <a:solidFill>
                  <a:srgbClr val="FFFFFF"/>
                </a:solidFill>
                <a:latin typeface="Mukta Mahee Bold"/>
                <a:ea typeface="Mukta Mahee Bold"/>
                <a:cs typeface="Mukta Mahee Bold"/>
                <a:sym typeface="Mukta Mahee Bold"/>
              </a:rPr>
              <a:t>Single Responsibility Principle (SRP)</a:t>
            </a:r>
          </a:p>
        </p:txBody>
      </p:sp>
      <p:grpSp>
        <p:nvGrpSpPr>
          <p:cNvPr name="Group 7" id="7"/>
          <p:cNvGrpSpPr/>
          <p:nvPr/>
        </p:nvGrpSpPr>
        <p:grpSpPr>
          <a:xfrm rot="0">
            <a:off x="7322246" y="1485900"/>
            <a:ext cx="10386271" cy="6192814"/>
            <a:chOff x="0" y="0"/>
            <a:chExt cx="13848361" cy="8257085"/>
          </a:xfrm>
        </p:grpSpPr>
        <p:sp>
          <p:nvSpPr>
            <p:cNvPr name="Freeform 8" id="8"/>
            <p:cNvSpPr/>
            <p:nvPr/>
          </p:nvSpPr>
          <p:spPr>
            <a:xfrm flipH="false" flipV="false" rot="0">
              <a:off x="0" y="0"/>
              <a:ext cx="13848361" cy="8257085"/>
            </a:xfrm>
            <a:custGeom>
              <a:avLst/>
              <a:gdLst/>
              <a:ahLst/>
              <a:cxnLst/>
              <a:rect r="r" b="b" t="t" l="l"/>
              <a:pathLst>
                <a:path h="8257085" w="13848361">
                  <a:moveTo>
                    <a:pt x="0" y="0"/>
                  </a:moveTo>
                  <a:lnTo>
                    <a:pt x="13848361" y="0"/>
                  </a:lnTo>
                  <a:lnTo>
                    <a:pt x="13848361" y="8257085"/>
                  </a:lnTo>
                  <a:lnTo>
                    <a:pt x="0" y="8257085"/>
                  </a:lnTo>
                  <a:lnTo>
                    <a:pt x="0" y="0"/>
                  </a:lnTo>
                  <a:close/>
                </a:path>
              </a:pathLst>
            </a:custGeom>
            <a:blipFill>
              <a:blip r:embed="rId3"/>
              <a:stretch>
                <a:fillRect l="0" t="0" r="0" b="0"/>
              </a:stretch>
            </a:blipFill>
          </p:spPr>
        </p:sp>
        <p:sp>
          <p:nvSpPr>
            <p:cNvPr name="AutoShape 9" id="9"/>
            <p:cNvSpPr/>
            <p:nvPr/>
          </p:nvSpPr>
          <p:spPr>
            <a:xfrm>
              <a:off x="7695893" y="1051848"/>
              <a:ext cx="3356734" cy="5814035"/>
            </a:xfrm>
            <a:prstGeom prst="line">
              <a:avLst/>
            </a:prstGeom>
            <a:ln cap="flat" w="50800">
              <a:solidFill>
                <a:srgbClr val="FFFFFF"/>
              </a:solidFill>
              <a:prstDash val="solid"/>
              <a:headEnd type="none" len="sm" w="sm"/>
              <a:tailEnd type="triangle" len="med" w="lg"/>
            </a:ln>
          </p:spPr>
        </p:sp>
        <p:sp>
          <p:nvSpPr>
            <p:cNvPr name="AutoShape 10" id="10"/>
            <p:cNvSpPr/>
            <p:nvPr/>
          </p:nvSpPr>
          <p:spPr>
            <a:xfrm flipH="true" flipV="true">
              <a:off x="5625640" y="7278717"/>
              <a:ext cx="2603102" cy="0"/>
            </a:xfrm>
            <a:prstGeom prst="line">
              <a:avLst/>
            </a:prstGeom>
            <a:ln cap="flat" w="50800">
              <a:solidFill>
                <a:srgbClr val="FFFFFF"/>
              </a:solidFill>
              <a:prstDash val="solid"/>
              <a:headEnd type="none" len="sm" w="sm"/>
              <a:tailEnd type="triangle" len="med" w="lg"/>
            </a:ln>
          </p:spPr>
        </p:sp>
        <p:sp>
          <p:nvSpPr>
            <p:cNvPr name="AutoShape 11" id="11"/>
            <p:cNvSpPr/>
            <p:nvPr/>
          </p:nvSpPr>
          <p:spPr>
            <a:xfrm flipH="true">
              <a:off x="3942129" y="1051848"/>
              <a:ext cx="3492184" cy="5814035"/>
            </a:xfrm>
            <a:prstGeom prst="line">
              <a:avLst/>
            </a:prstGeom>
            <a:ln cap="flat" w="50800">
              <a:solidFill>
                <a:srgbClr val="FFFFFF"/>
              </a:solidFill>
              <a:prstDash val="solid"/>
              <a:headEnd type="none" len="sm" w="sm"/>
              <a:tailEnd type="triangle" len="med" w="lg"/>
            </a:ln>
          </p:spPr>
        </p:sp>
      </p:grpSp>
      <p:sp>
        <p:nvSpPr>
          <p:cNvPr name="TextBox 12" id="12"/>
          <p:cNvSpPr txBox="true"/>
          <p:nvPr/>
        </p:nvSpPr>
        <p:spPr>
          <a:xfrm rot="0">
            <a:off x="1028700" y="7768072"/>
            <a:ext cx="4923790" cy="817245"/>
          </a:xfrm>
          <a:prstGeom prst="rect">
            <a:avLst/>
          </a:prstGeom>
        </p:spPr>
        <p:txBody>
          <a:bodyPr anchor="t" rtlCol="false" tIns="0" lIns="0" bIns="0" rIns="0">
            <a:spAutoFit/>
          </a:bodyPr>
          <a:lstStyle/>
          <a:p>
            <a:pPr algn="ctr" marL="971550" indent="-485775" lvl="1">
              <a:lnSpc>
                <a:spcPts val="6299"/>
              </a:lnSpc>
              <a:buFont typeface="Arial"/>
              <a:buChar char="•"/>
            </a:pPr>
            <a:r>
              <a:rPr lang="en-US" b="true" sz="4500">
                <a:solidFill>
                  <a:srgbClr val="FFFFFF"/>
                </a:solidFill>
                <a:latin typeface="Mukta Mahee Bold"/>
                <a:ea typeface="Mukta Mahee Bold"/>
                <a:cs typeface="Mukta Mahee Bold"/>
                <a:sym typeface="Mukta Mahee Bold"/>
              </a:rPr>
              <a:t>Polymorphisme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4041C"/>
        </a:solidFill>
      </p:bgPr>
    </p:bg>
    <p:spTree>
      <p:nvGrpSpPr>
        <p:cNvPr id="1" name=""/>
        <p:cNvGrpSpPr/>
        <p:nvPr/>
      </p:nvGrpSpPr>
      <p:grpSpPr>
        <a:xfrm>
          <a:off x="0" y="0"/>
          <a:ext cx="0" cy="0"/>
          <a:chOff x="0" y="0"/>
          <a:chExt cx="0" cy="0"/>
        </a:xfrm>
      </p:grpSpPr>
      <p:sp>
        <p:nvSpPr>
          <p:cNvPr name="Freeform 2" id="2"/>
          <p:cNvSpPr/>
          <p:nvPr/>
        </p:nvSpPr>
        <p:spPr>
          <a:xfrm flipH="false" flipV="false" rot="0">
            <a:off x="342242" y="3229902"/>
            <a:ext cx="11003017" cy="5694061"/>
          </a:xfrm>
          <a:custGeom>
            <a:avLst/>
            <a:gdLst/>
            <a:ahLst/>
            <a:cxnLst/>
            <a:rect r="r" b="b" t="t" l="l"/>
            <a:pathLst>
              <a:path h="5694061" w="11003017">
                <a:moveTo>
                  <a:pt x="0" y="0"/>
                </a:moveTo>
                <a:lnTo>
                  <a:pt x="11003017" y="0"/>
                </a:lnTo>
                <a:lnTo>
                  <a:pt x="11003017" y="5694061"/>
                </a:lnTo>
                <a:lnTo>
                  <a:pt x="0" y="5694061"/>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7</a:t>
            </a:r>
          </a:p>
        </p:txBody>
      </p:sp>
      <p:sp>
        <p:nvSpPr>
          <p:cNvPr name="TextBox 4" id="4"/>
          <p:cNvSpPr txBox="true"/>
          <p:nvPr/>
        </p:nvSpPr>
        <p:spPr>
          <a:xfrm rot="0">
            <a:off x="342242" y="485775"/>
            <a:ext cx="17603516" cy="1000125"/>
          </a:xfrm>
          <a:prstGeom prst="rect">
            <a:avLst/>
          </a:prstGeom>
        </p:spPr>
        <p:txBody>
          <a:bodyPr anchor="t" rtlCol="false" tIns="0" lIns="0" bIns="0" rIns="0">
            <a:spAutoFit/>
          </a:bodyPr>
          <a:lstStyle/>
          <a:p>
            <a:pPr algn="ctr" marL="0" indent="0" lvl="0">
              <a:lnSpc>
                <a:spcPts val="7800"/>
              </a:lnSpc>
            </a:pPr>
            <a:r>
              <a:rPr lang="en-US" b="true" sz="6500">
                <a:solidFill>
                  <a:srgbClr val="F8B852"/>
                </a:solidFill>
                <a:latin typeface="Mukta Mahee Bold"/>
                <a:ea typeface="Mukta Mahee Bold"/>
                <a:cs typeface="Mukta Mahee Bold"/>
                <a:sym typeface="Mukta Mahee Bold"/>
              </a:rPr>
              <a:t>Fonctionnalités clés de l’interface graphique</a:t>
            </a:r>
          </a:p>
        </p:txBody>
      </p:sp>
      <p:sp>
        <p:nvSpPr>
          <p:cNvPr name="TextBox 5" id="5"/>
          <p:cNvSpPr txBox="true"/>
          <p:nvPr/>
        </p:nvSpPr>
        <p:spPr>
          <a:xfrm rot="0">
            <a:off x="3977640" y="1419225"/>
            <a:ext cx="10332720" cy="1374776"/>
          </a:xfrm>
          <a:prstGeom prst="rect">
            <a:avLst/>
          </a:prstGeom>
        </p:spPr>
        <p:txBody>
          <a:bodyPr anchor="t" rtlCol="false" tIns="0" lIns="0" bIns="0" rIns="0">
            <a:spAutoFit/>
          </a:bodyPr>
          <a:lstStyle/>
          <a:p>
            <a:pPr algn="ctr">
              <a:lnSpc>
                <a:spcPts val="5599"/>
              </a:lnSpc>
            </a:pPr>
            <a:r>
              <a:rPr lang="en-US" sz="3999" b="true">
                <a:solidFill>
                  <a:srgbClr val="FFFFFF"/>
                </a:solidFill>
                <a:latin typeface="Mukta Mahee Bold"/>
                <a:ea typeface="Mukta Mahee Bold"/>
                <a:cs typeface="Mukta Mahee Bold"/>
                <a:sym typeface="Mukta Mahee Bold"/>
              </a:rPr>
              <a:t>2 “plateaux de jeu” différents</a:t>
            </a:r>
          </a:p>
          <a:p>
            <a:pPr algn="ctr">
              <a:lnSpc>
                <a:spcPts val="5599"/>
              </a:lnSpc>
              <a:spcBef>
                <a:spcPct val="0"/>
              </a:spcBef>
            </a:pPr>
            <a:r>
              <a:rPr lang="en-US" b="true" sz="3999">
                <a:solidFill>
                  <a:srgbClr val="FFFFFF"/>
                </a:solidFill>
                <a:latin typeface="Mukta Mahee Bold"/>
                <a:ea typeface="Mukta Mahee Bold"/>
                <a:cs typeface="Mukta Mahee Bold"/>
                <a:sym typeface="Mukta Mahee Bold"/>
              </a:rPr>
              <a:t>Sous forme de cartes et sous forme de tableau</a:t>
            </a:r>
          </a:p>
        </p:txBody>
      </p:sp>
      <p:sp>
        <p:nvSpPr>
          <p:cNvPr name="TextBox 6" id="6"/>
          <p:cNvSpPr txBox="true"/>
          <p:nvPr/>
        </p:nvSpPr>
        <p:spPr>
          <a:xfrm rot="0">
            <a:off x="11588643" y="3914757"/>
            <a:ext cx="6357115" cy="4257675"/>
          </a:xfrm>
          <a:prstGeom prst="rect">
            <a:avLst/>
          </a:prstGeom>
        </p:spPr>
        <p:txBody>
          <a:bodyPr anchor="t" rtlCol="false" tIns="0" lIns="0" bIns="0" rIns="0">
            <a:spAutoFit/>
          </a:bodyPr>
          <a:lstStyle/>
          <a:p>
            <a:pPr algn="just" marL="647700" indent="-323850" lvl="1">
              <a:lnSpc>
                <a:spcPts val="4200"/>
              </a:lnSpc>
              <a:spcBef>
                <a:spcPct val="0"/>
              </a:spcBef>
              <a:buFont typeface="Arial"/>
              <a:buChar char="•"/>
            </a:pPr>
            <a:r>
              <a:rPr lang="en-US" b="true" sz="3000">
                <a:solidFill>
                  <a:srgbClr val="FFFFFF"/>
                </a:solidFill>
                <a:latin typeface="Mukta Mahee Bold"/>
                <a:ea typeface="Mukta Mahee Bold"/>
                <a:cs typeface="Mukta Mahee Bold"/>
                <a:sym typeface="Mukta Mahee Bold"/>
              </a:rPr>
              <a:t>Déductions du joueur modélisées par des pions</a:t>
            </a:r>
          </a:p>
          <a:p>
            <a:pPr algn="just">
              <a:lnSpc>
                <a:spcPts val="4200"/>
              </a:lnSpc>
              <a:spcBef>
                <a:spcPct val="0"/>
              </a:spcBef>
            </a:pPr>
          </a:p>
          <a:p>
            <a:pPr algn="just" marL="647700" indent="-323850" lvl="1">
              <a:lnSpc>
                <a:spcPts val="4200"/>
              </a:lnSpc>
              <a:spcBef>
                <a:spcPct val="0"/>
              </a:spcBef>
              <a:buFont typeface="Arial"/>
              <a:buChar char="•"/>
            </a:pPr>
            <a:r>
              <a:rPr lang="en-US" b="true" sz="3000">
                <a:solidFill>
                  <a:srgbClr val="FFFFFF"/>
                </a:solidFill>
                <a:latin typeface="Mukta Mahee Bold"/>
                <a:ea typeface="Mukta Mahee Bold"/>
                <a:cs typeface="Mukta Mahee Bold"/>
                <a:sym typeface="Mukta Mahee Bold"/>
              </a:rPr>
              <a:t>Pions de présence si il est sûr, d’absence s’il n’est pas sûr, etc...</a:t>
            </a:r>
          </a:p>
          <a:p>
            <a:pPr algn="just">
              <a:lnSpc>
                <a:spcPts val="4200"/>
              </a:lnSpc>
              <a:spcBef>
                <a:spcPct val="0"/>
              </a:spcBef>
            </a:pPr>
          </a:p>
          <a:p>
            <a:pPr algn="just" marL="647700" indent="-323850" lvl="1">
              <a:lnSpc>
                <a:spcPts val="4200"/>
              </a:lnSpc>
              <a:spcBef>
                <a:spcPct val="0"/>
              </a:spcBef>
              <a:buFont typeface="Arial"/>
              <a:buChar char="•"/>
            </a:pPr>
            <a:r>
              <a:rPr lang="en-US" b="true" sz="3000">
                <a:solidFill>
                  <a:srgbClr val="FFFFFF"/>
                </a:solidFill>
                <a:latin typeface="Mukta Mahee Bold"/>
                <a:ea typeface="Mukta Mahee Bold"/>
                <a:cs typeface="Mukta Mahee Bold"/>
                <a:sym typeface="Mukta Mahee Bold"/>
              </a:rPr>
              <a:t>Pion spécial pour modéliser un nombre de personnages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4041C"/>
        </a:solidFill>
      </p:bgPr>
    </p:bg>
    <p:spTree>
      <p:nvGrpSpPr>
        <p:cNvPr id="1" name=""/>
        <p:cNvGrpSpPr/>
        <p:nvPr/>
      </p:nvGrpSpPr>
      <p:grpSpPr>
        <a:xfrm>
          <a:off x="0" y="0"/>
          <a:ext cx="0" cy="0"/>
          <a:chOff x="0" y="0"/>
          <a:chExt cx="0" cy="0"/>
        </a:xfrm>
      </p:grpSpPr>
      <p:sp>
        <p:nvSpPr>
          <p:cNvPr name="Freeform 2" id="2"/>
          <p:cNvSpPr/>
          <p:nvPr/>
        </p:nvSpPr>
        <p:spPr>
          <a:xfrm flipH="false" flipV="false" rot="0">
            <a:off x="3201689" y="2848282"/>
            <a:ext cx="11884621" cy="4590435"/>
          </a:xfrm>
          <a:custGeom>
            <a:avLst/>
            <a:gdLst/>
            <a:ahLst/>
            <a:cxnLst/>
            <a:rect r="r" b="b" t="t" l="l"/>
            <a:pathLst>
              <a:path h="4590435" w="11884621">
                <a:moveTo>
                  <a:pt x="0" y="0"/>
                </a:moveTo>
                <a:lnTo>
                  <a:pt x="11884622" y="0"/>
                </a:lnTo>
                <a:lnTo>
                  <a:pt x="11884622" y="4590436"/>
                </a:lnTo>
                <a:lnTo>
                  <a:pt x="0" y="4590436"/>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8</a:t>
            </a:r>
          </a:p>
        </p:txBody>
      </p:sp>
      <p:sp>
        <p:nvSpPr>
          <p:cNvPr name="TextBox 4" id="4"/>
          <p:cNvSpPr txBox="true"/>
          <p:nvPr/>
        </p:nvSpPr>
        <p:spPr>
          <a:xfrm rot="0">
            <a:off x="342242" y="485775"/>
            <a:ext cx="17603516" cy="1000125"/>
          </a:xfrm>
          <a:prstGeom prst="rect">
            <a:avLst/>
          </a:prstGeom>
        </p:spPr>
        <p:txBody>
          <a:bodyPr anchor="t" rtlCol="false" tIns="0" lIns="0" bIns="0" rIns="0">
            <a:spAutoFit/>
          </a:bodyPr>
          <a:lstStyle/>
          <a:p>
            <a:pPr algn="ctr" marL="0" indent="0" lvl="0">
              <a:lnSpc>
                <a:spcPts val="7800"/>
              </a:lnSpc>
            </a:pPr>
            <a:r>
              <a:rPr lang="en-US" b="true" sz="6500">
                <a:solidFill>
                  <a:srgbClr val="F8B852"/>
                </a:solidFill>
                <a:latin typeface="Mukta Mahee Bold"/>
                <a:ea typeface="Mukta Mahee Bold"/>
                <a:cs typeface="Mukta Mahee Bold"/>
                <a:sym typeface="Mukta Mahee Bold"/>
              </a:rPr>
              <a:t>Fonctionnalités clés de l’interface graphique</a:t>
            </a:r>
          </a:p>
        </p:txBody>
      </p:sp>
      <p:sp>
        <p:nvSpPr>
          <p:cNvPr name="TextBox 5" id="5"/>
          <p:cNvSpPr txBox="true"/>
          <p:nvPr/>
        </p:nvSpPr>
        <p:spPr>
          <a:xfrm rot="0">
            <a:off x="3977640" y="1419225"/>
            <a:ext cx="10332720" cy="1374776"/>
          </a:xfrm>
          <a:prstGeom prst="rect">
            <a:avLst/>
          </a:prstGeom>
        </p:spPr>
        <p:txBody>
          <a:bodyPr anchor="t" rtlCol="false" tIns="0" lIns="0" bIns="0" rIns="0">
            <a:spAutoFit/>
          </a:bodyPr>
          <a:lstStyle/>
          <a:p>
            <a:pPr algn="ctr">
              <a:lnSpc>
                <a:spcPts val="5599"/>
              </a:lnSpc>
            </a:pPr>
            <a:r>
              <a:rPr lang="en-US" sz="3999" b="true">
                <a:solidFill>
                  <a:srgbClr val="FFFFFF"/>
                </a:solidFill>
                <a:latin typeface="Mukta Mahee Bold"/>
                <a:ea typeface="Mukta Mahee Bold"/>
                <a:cs typeface="Mukta Mahee Bold"/>
                <a:sym typeface="Mukta Mahee Bold"/>
              </a:rPr>
              <a:t>2 “plateaux de jeu” différents</a:t>
            </a:r>
          </a:p>
          <a:p>
            <a:pPr algn="ctr">
              <a:lnSpc>
                <a:spcPts val="5599"/>
              </a:lnSpc>
              <a:spcBef>
                <a:spcPct val="0"/>
              </a:spcBef>
            </a:pPr>
            <a:r>
              <a:rPr lang="en-US" b="true" sz="3999">
                <a:solidFill>
                  <a:srgbClr val="FFFFFF"/>
                </a:solidFill>
                <a:latin typeface="Mukta Mahee Bold"/>
                <a:ea typeface="Mukta Mahee Bold"/>
                <a:cs typeface="Mukta Mahee Bold"/>
                <a:sym typeface="Mukta Mahee Bold"/>
              </a:rPr>
              <a:t>Sous forme de cartes et sous forme de tableau</a:t>
            </a:r>
          </a:p>
        </p:txBody>
      </p:sp>
      <p:sp>
        <p:nvSpPr>
          <p:cNvPr name="TextBox 6" id="6"/>
          <p:cNvSpPr txBox="true"/>
          <p:nvPr/>
        </p:nvSpPr>
        <p:spPr>
          <a:xfrm rot="0">
            <a:off x="549790" y="7900584"/>
            <a:ext cx="7913948" cy="1087755"/>
          </a:xfrm>
          <a:prstGeom prst="rect">
            <a:avLst/>
          </a:prstGeom>
        </p:spPr>
        <p:txBody>
          <a:bodyPr anchor="t" rtlCol="false" tIns="0" lIns="0" bIns="0" rIns="0">
            <a:spAutoFit/>
          </a:bodyPr>
          <a:lstStyle/>
          <a:p>
            <a:pPr algn="just" marL="647700" indent="-323850" lvl="1">
              <a:lnSpc>
                <a:spcPts val="4200"/>
              </a:lnSpc>
              <a:spcBef>
                <a:spcPct val="0"/>
              </a:spcBef>
              <a:buFont typeface="Arial"/>
              <a:buChar char="•"/>
            </a:pPr>
            <a:r>
              <a:rPr lang="en-US" b="true" sz="3000">
                <a:solidFill>
                  <a:srgbClr val="FFFFFF"/>
                </a:solidFill>
                <a:latin typeface="Mukta Mahee Bold"/>
                <a:ea typeface="Mukta Mahee Bold"/>
                <a:cs typeface="Mukta Mahee Bold"/>
                <a:sym typeface="Mukta Mahee Bold"/>
              </a:rPr>
              <a:t>Possibilité de modéliser les présences et les absences.</a:t>
            </a:r>
          </a:p>
        </p:txBody>
      </p:sp>
      <p:sp>
        <p:nvSpPr>
          <p:cNvPr name="TextBox 7" id="7"/>
          <p:cNvSpPr txBox="true"/>
          <p:nvPr/>
        </p:nvSpPr>
        <p:spPr>
          <a:xfrm rot="0">
            <a:off x="8682240" y="7900584"/>
            <a:ext cx="7913948" cy="2124075"/>
          </a:xfrm>
          <a:prstGeom prst="rect">
            <a:avLst/>
          </a:prstGeom>
        </p:spPr>
        <p:txBody>
          <a:bodyPr anchor="t" rtlCol="false" tIns="0" lIns="0" bIns="0" rIns="0">
            <a:spAutoFit/>
          </a:bodyPr>
          <a:lstStyle/>
          <a:p>
            <a:pPr algn="just" marL="647700" indent="-323850" lvl="1">
              <a:lnSpc>
                <a:spcPts val="4200"/>
              </a:lnSpc>
              <a:spcBef>
                <a:spcPct val="0"/>
              </a:spcBef>
              <a:buFont typeface="Arial"/>
              <a:buChar char="•"/>
            </a:pPr>
            <a:r>
              <a:rPr lang="en-US" b="true" sz="3000">
                <a:solidFill>
                  <a:srgbClr val="FFFFFF"/>
                </a:solidFill>
                <a:latin typeface="Mukta Mahee Bold"/>
                <a:ea typeface="Mukta Mahee Bold"/>
                <a:cs typeface="Mukta Mahee Bold"/>
                <a:sym typeface="Mukta Mahee Bold"/>
              </a:rPr>
              <a:t>Synchr</a:t>
            </a:r>
            <a:r>
              <a:rPr lang="en-US" b="true" sz="3000">
                <a:solidFill>
                  <a:srgbClr val="FFFFFF"/>
                </a:solidFill>
                <a:latin typeface="Mukta Mahee Bold"/>
                <a:ea typeface="Mukta Mahee Bold"/>
                <a:cs typeface="Mukta Mahee Bold"/>
                <a:sym typeface="Mukta Mahee Bold"/>
              </a:rPr>
              <a:t>onisation des deux vues (une déduction émise dans le tableau place automatiquement un pion sur la carte correspondante)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4041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646921" y="2345723"/>
            <a:ext cx="10994159" cy="6912577"/>
          </a:xfrm>
          <a:prstGeom prst="rect">
            <a:avLst/>
          </a:prstGeom>
        </p:spPr>
      </p:pic>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9</a:t>
            </a:r>
          </a:p>
        </p:txBody>
      </p:sp>
      <p:sp>
        <p:nvSpPr>
          <p:cNvPr name="TextBox 4" id="4"/>
          <p:cNvSpPr txBox="true"/>
          <p:nvPr/>
        </p:nvSpPr>
        <p:spPr>
          <a:xfrm rot="0">
            <a:off x="342242" y="485775"/>
            <a:ext cx="17603516" cy="1000125"/>
          </a:xfrm>
          <a:prstGeom prst="rect">
            <a:avLst/>
          </a:prstGeom>
        </p:spPr>
        <p:txBody>
          <a:bodyPr anchor="t" rtlCol="false" tIns="0" lIns="0" bIns="0" rIns="0">
            <a:spAutoFit/>
          </a:bodyPr>
          <a:lstStyle/>
          <a:p>
            <a:pPr algn="ctr" marL="0" indent="0" lvl="0">
              <a:lnSpc>
                <a:spcPts val="7800"/>
              </a:lnSpc>
            </a:pPr>
            <a:r>
              <a:rPr lang="en-US" b="true" sz="6500">
                <a:solidFill>
                  <a:srgbClr val="F8B852"/>
                </a:solidFill>
                <a:latin typeface="Mukta Mahee Bold"/>
                <a:ea typeface="Mukta Mahee Bold"/>
                <a:cs typeface="Mukta Mahee Bold"/>
                <a:sym typeface="Mukta Mahee Bold"/>
              </a:rPr>
              <a:t>Fonctionnalités clés de l’interface graphique</a:t>
            </a:r>
          </a:p>
        </p:txBody>
      </p:sp>
      <p:sp>
        <p:nvSpPr>
          <p:cNvPr name="TextBox 5" id="5"/>
          <p:cNvSpPr txBox="true"/>
          <p:nvPr/>
        </p:nvSpPr>
        <p:spPr>
          <a:xfrm rot="0">
            <a:off x="5821501" y="1419225"/>
            <a:ext cx="6644997" cy="669926"/>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Mukta Mahee Bold"/>
                <a:ea typeface="Mukta Mahee Bold"/>
                <a:cs typeface="Mukta Mahee Bold"/>
                <a:sym typeface="Mukta Mahee Bold"/>
              </a:rPr>
              <a:t>Films de la partie et du joueur</a:t>
            </a:r>
          </a:p>
        </p:txBody>
      </p:sp>
      <p:sp>
        <p:nvSpPr>
          <p:cNvPr name="TextBox 6" id="6"/>
          <p:cNvSpPr txBox="true"/>
          <p:nvPr/>
        </p:nvSpPr>
        <p:spPr>
          <a:xfrm rot="0">
            <a:off x="342242" y="4958096"/>
            <a:ext cx="4769428" cy="1621155"/>
          </a:xfrm>
          <a:prstGeom prst="rect">
            <a:avLst/>
          </a:prstGeom>
        </p:spPr>
        <p:txBody>
          <a:bodyPr anchor="t" rtlCol="false" tIns="0" lIns="0" bIns="0" rIns="0">
            <a:spAutoFit/>
          </a:bodyPr>
          <a:lstStyle/>
          <a:p>
            <a:pPr algn="just" marL="647700" indent="-323850" lvl="1">
              <a:lnSpc>
                <a:spcPts val="4200"/>
              </a:lnSpc>
              <a:spcBef>
                <a:spcPct val="0"/>
              </a:spcBef>
              <a:buFont typeface="Arial"/>
              <a:buChar char="•"/>
            </a:pPr>
            <a:r>
              <a:rPr lang="en-US" b="true" sz="3000">
                <a:solidFill>
                  <a:srgbClr val="FFFFFF"/>
                </a:solidFill>
                <a:latin typeface="Mukta Mahee Bold"/>
                <a:ea typeface="Mukta Mahee Bold"/>
                <a:cs typeface="Mukta Mahee Bold"/>
                <a:sym typeface="Mukta Mahee Bold"/>
              </a:rPr>
              <a:t>Film de la partie montre le déroulement réel du crime</a:t>
            </a:r>
          </a:p>
        </p:txBody>
      </p:sp>
      <p:sp>
        <p:nvSpPr>
          <p:cNvPr name="TextBox 7" id="7"/>
          <p:cNvSpPr txBox="true"/>
          <p:nvPr/>
        </p:nvSpPr>
        <p:spPr>
          <a:xfrm rot="0">
            <a:off x="13176330" y="4691396"/>
            <a:ext cx="4769428" cy="2124075"/>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b="true" sz="3000">
                <a:solidFill>
                  <a:srgbClr val="FFFFFF"/>
                </a:solidFill>
                <a:latin typeface="Mukta Mahee Bold"/>
                <a:ea typeface="Mukta Mahee Bold"/>
                <a:cs typeface="Mukta Mahee Bold"/>
                <a:sym typeface="Mukta Mahee Bold"/>
              </a:rPr>
              <a:t>Film du joueur montre l’évolution des déductions du joueur au cours de la partie. </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DAGjfNigYy4</dc:identifier>
  <dcterms:modified xsi:type="dcterms:W3CDTF">2011-08-01T06:04:30Z</dcterms:modified>
  <cp:revision>1</cp:revision>
  <dc:title>Soutenance_finale</dc:title>
</cp:coreProperties>
</file>